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77" r:id="rId4"/>
    <p:sldId id="275" r:id="rId5"/>
    <p:sldId id="258" r:id="rId6"/>
    <p:sldId id="276" r:id="rId7"/>
    <p:sldId id="268" r:id="rId8"/>
    <p:sldId id="267" r:id="rId9"/>
    <p:sldId id="269" r:id="rId10"/>
    <p:sldId id="293" r:id="rId11"/>
    <p:sldId id="261" r:id="rId12"/>
    <p:sldId id="263" r:id="rId13"/>
    <p:sldId id="278" r:id="rId14"/>
    <p:sldId id="281" r:id="rId15"/>
    <p:sldId id="274" r:id="rId16"/>
    <p:sldId id="262" r:id="rId17"/>
    <p:sldId id="273" r:id="rId18"/>
    <p:sldId id="282" r:id="rId19"/>
    <p:sldId id="264" r:id="rId20"/>
    <p:sldId id="283" r:id="rId21"/>
    <p:sldId id="279" r:id="rId22"/>
    <p:sldId id="280" r:id="rId23"/>
    <p:sldId id="286" r:id="rId24"/>
    <p:sldId id="292" r:id="rId25"/>
    <p:sldId id="288" r:id="rId26"/>
    <p:sldId id="265" r:id="rId27"/>
    <p:sldId id="290" r:id="rId28"/>
    <p:sldId id="289" r:id="rId29"/>
    <p:sldId id="294" r:id="rId30"/>
    <p:sldId id="266" r:id="rId31"/>
    <p:sldId id="271"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organizeInFolders="0" useLongFilenames="0" imgSz="1024x768" encoding="macintosh"/>
  <p:prnPr hiddenSlides="1"/>
  <p:showPr showNarration="1">
    <p:present/>
    <p:sldAll/>
    <p:penClr>
      <a:prstClr val="red"/>
    </p:penClr>
  </p:showPr>
  <p:clrMru>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612" autoAdjust="0"/>
    <p:restoredTop sz="67315" autoAdjust="0"/>
  </p:normalViewPr>
  <p:slideViewPr>
    <p:cSldViewPr snapToObjects="1">
      <p:cViewPr varScale="1">
        <p:scale>
          <a:sx n="69" d="100"/>
          <a:sy n="69" d="100"/>
        </p:scale>
        <p:origin x="-8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0"/>
    </p:cViewPr>
  </p:sorterViewPr>
  <p:notesViewPr>
    <p:cSldViewPr snapToObjects="1">
      <p:cViewPr>
        <p:scale>
          <a:sx n="150" d="100"/>
          <a:sy n="150" d="100"/>
        </p:scale>
        <p:origin x="-468" y="39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66CE8-F446-F145-959B-BABF16AA4DE8}" type="doc">
      <dgm:prSet loTypeId="urn:microsoft.com/office/officeart/2005/8/layout/hChevron3" loCatId="process" qsTypeId="urn:microsoft.com/office/officeart/2005/8/quickstyle/simple2" qsCatId="simple" csTypeId="urn:microsoft.com/office/officeart/2005/8/colors/accent1_5" csCatId="accent1" phldr="1"/>
      <dgm:spPr/>
      <dgm:t>
        <a:bodyPr/>
        <a:lstStyle/>
        <a:p>
          <a:endParaRPr lang="is-IS"/>
        </a:p>
      </dgm:t>
    </dgm:pt>
    <dgm:pt modelId="{E80B53B6-BCCA-4A10-B82E-92C11E3AEEE4}">
      <dgm:prSet phldrT="[Text]"/>
      <dgm:spPr/>
      <dgm:t>
        <a:bodyPr/>
        <a:lstStyle/>
        <a:p>
          <a:r>
            <a:rPr lang="is-IS" noProof="0" dirty="0" smtClean="0"/>
            <a:t>Formúla</a:t>
          </a:r>
          <a:endParaRPr lang="is-IS" dirty="0"/>
        </a:p>
      </dgm:t>
    </dgm:pt>
    <dgm:pt modelId="{00962439-AE71-4C63-9D0D-5F97615BC0DC}" type="parTrans" cxnId="{1CCCD2BD-1B39-4D70-BB8E-AF9075C10EA1}">
      <dgm:prSet/>
      <dgm:spPr/>
      <dgm:t>
        <a:bodyPr/>
        <a:lstStyle/>
        <a:p>
          <a:endParaRPr lang="is-IS"/>
        </a:p>
      </dgm:t>
    </dgm:pt>
    <dgm:pt modelId="{BFC17D68-35C5-4B19-A693-255790F1E42F}" type="sibTrans" cxnId="{1CCCD2BD-1B39-4D70-BB8E-AF9075C10EA1}">
      <dgm:prSet/>
      <dgm:spPr/>
      <dgm:t>
        <a:bodyPr/>
        <a:lstStyle/>
        <a:p>
          <a:endParaRPr lang="is-IS"/>
        </a:p>
      </dgm:t>
    </dgm:pt>
    <dgm:pt modelId="{075634B4-48CB-4DB2-B983-7E1656D24931}">
      <dgm:prSet phldrT="[Text]"/>
      <dgm:spPr/>
      <dgm:t>
        <a:bodyPr/>
        <a:lstStyle/>
        <a:p>
          <a:r>
            <a:rPr lang="is-IS" noProof="0" dirty="0" smtClean="0"/>
            <a:t>Punktar ferils búnir til</a:t>
          </a:r>
          <a:endParaRPr lang="is-IS" noProof="0" dirty="0"/>
        </a:p>
      </dgm:t>
    </dgm:pt>
    <dgm:pt modelId="{109D263B-D6A6-4129-A16F-3887BD174B9F}" type="parTrans" cxnId="{BC879F13-41D1-4A16-AEA2-D45072F91A74}">
      <dgm:prSet/>
      <dgm:spPr/>
      <dgm:t>
        <a:bodyPr/>
        <a:lstStyle/>
        <a:p>
          <a:endParaRPr lang="is-IS"/>
        </a:p>
      </dgm:t>
    </dgm:pt>
    <dgm:pt modelId="{43651D3F-6559-443E-8D53-CFFB7D939FC0}" type="sibTrans" cxnId="{BC879F13-41D1-4A16-AEA2-D45072F91A74}">
      <dgm:prSet/>
      <dgm:spPr/>
      <dgm:t>
        <a:bodyPr/>
        <a:lstStyle/>
        <a:p>
          <a:endParaRPr lang="is-IS"/>
        </a:p>
      </dgm:t>
    </dgm:pt>
    <dgm:pt modelId="{B07FAF23-DE4B-401B-B619-BB496C0C9F75}">
      <dgm:prSet phldrT="[Text]"/>
      <dgm:spPr/>
      <dgm:t>
        <a:bodyPr/>
        <a:lstStyle/>
        <a:p>
          <a:r>
            <a:rPr lang="is-IS" noProof="0" dirty="0" smtClean="0"/>
            <a:t>Punktum fækkað</a:t>
          </a:r>
          <a:endParaRPr lang="is-IS" noProof="0" dirty="0"/>
        </a:p>
      </dgm:t>
    </dgm:pt>
    <dgm:pt modelId="{1F4716F5-DFF2-4F90-8EA3-2C36C6FF25B1}" type="parTrans" cxnId="{77840C34-4910-4C83-9976-BA77F3D76387}">
      <dgm:prSet/>
      <dgm:spPr/>
      <dgm:t>
        <a:bodyPr/>
        <a:lstStyle/>
        <a:p>
          <a:endParaRPr lang="is-IS"/>
        </a:p>
      </dgm:t>
    </dgm:pt>
    <dgm:pt modelId="{596A78A3-C8F1-419A-B906-B9DD5627BA5C}" type="sibTrans" cxnId="{77840C34-4910-4C83-9976-BA77F3D76387}">
      <dgm:prSet/>
      <dgm:spPr/>
      <dgm:t>
        <a:bodyPr/>
        <a:lstStyle/>
        <a:p>
          <a:endParaRPr lang="is-IS"/>
        </a:p>
      </dgm:t>
    </dgm:pt>
    <dgm:pt modelId="{F0F9CDB8-0143-4B8C-941F-8946034F00A2}" type="pres">
      <dgm:prSet presAssocID="{DF466CE8-F446-F145-959B-BABF16AA4DE8}" presName="Name0" presStyleCnt="0">
        <dgm:presLayoutVars>
          <dgm:dir/>
          <dgm:resizeHandles val="exact"/>
        </dgm:presLayoutVars>
      </dgm:prSet>
      <dgm:spPr/>
      <dgm:t>
        <a:bodyPr/>
        <a:lstStyle/>
        <a:p>
          <a:endParaRPr lang="en-US"/>
        </a:p>
      </dgm:t>
    </dgm:pt>
    <dgm:pt modelId="{3B1E953F-50EB-4A7C-B19A-85A6EE702CFE}" type="pres">
      <dgm:prSet presAssocID="{E80B53B6-BCCA-4A10-B82E-92C11E3AEEE4}" presName="parTxOnly" presStyleLbl="node1" presStyleIdx="0" presStyleCnt="3">
        <dgm:presLayoutVars>
          <dgm:bulletEnabled val="1"/>
        </dgm:presLayoutVars>
      </dgm:prSet>
      <dgm:spPr/>
      <dgm:t>
        <a:bodyPr/>
        <a:lstStyle/>
        <a:p>
          <a:endParaRPr lang="is-IS"/>
        </a:p>
      </dgm:t>
    </dgm:pt>
    <dgm:pt modelId="{098353E0-46AA-4F66-811B-655D0CFAF3E1}" type="pres">
      <dgm:prSet presAssocID="{BFC17D68-35C5-4B19-A693-255790F1E42F}" presName="parSpace" presStyleCnt="0"/>
      <dgm:spPr/>
      <dgm:t>
        <a:bodyPr/>
        <a:lstStyle/>
        <a:p>
          <a:endParaRPr lang="is-IS"/>
        </a:p>
      </dgm:t>
    </dgm:pt>
    <dgm:pt modelId="{DFF64D0D-02F8-4F66-8F4D-38ED9F670337}" type="pres">
      <dgm:prSet presAssocID="{075634B4-48CB-4DB2-B983-7E1656D24931}" presName="parTxOnly" presStyleLbl="node1" presStyleIdx="1" presStyleCnt="3">
        <dgm:presLayoutVars>
          <dgm:bulletEnabled val="1"/>
        </dgm:presLayoutVars>
      </dgm:prSet>
      <dgm:spPr/>
      <dgm:t>
        <a:bodyPr/>
        <a:lstStyle/>
        <a:p>
          <a:endParaRPr lang="is-IS"/>
        </a:p>
      </dgm:t>
    </dgm:pt>
    <dgm:pt modelId="{77C1140C-8D6C-441B-AE39-91AB6A69DA9E}" type="pres">
      <dgm:prSet presAssocID="{43651D3F-6559-443E-8D53-CFFB7D939FC0}" presName="parSpace" presStyleCnt="0"/>
      <dgm:spPr/>
      <dgm:t>
        <a:bodyPr/>
        <a:lstStyle/>
        <a:p>
          <a:endParaRPr lang="is-IS"/>
        </a:p>
      </dgm:t>
    </dgm:pt>
    <dgm:pt modelId="{3F7A9D22-3F7A-47FD-AD9A-5B95D5037FC0}" type="pres">
      <dgm:prSet presAssocID="{B07FAF23-DE4B-401B-B619-BB496C0C9F75}" presName="parTxOnly" presStyleLbl="node1" presStyleIdx="2" presStyleCnt="3">
        <dgm:presLayoutVars>
          <dgm:bulletEnabled val="1"/>
        </dgm:presLayoutVars>
      </dgm:prSet>
      <dgm:spPr/>
      <dgm:t>
        <a:bodyPr/>
        <a:lstStyle/>
        <a:p>
          <a:endParaRPr lang="is-IS"/>
        </a:p>
      </dgm:t>
    </dgm:pt>
  </dgm:ptLst>
  <dgm:cxnLst>
    <dgm:cxn modelId="{BC879F13-41D1-4A16-AEA2-D45072F91A74}" srcId="{DF466CE8-F446-F145-959B-BABF16AA4DE8}" destId="{075634B4-48CB-4DB2-B983-7E1656D24931}" srcOrd="1" destOrd="0" parTransId="{109D263B-D6A6-4129-A16F-3887BD174B9F}" sibTransId="{43651D3F-6559-443E-8D53-CFFB7D939FC0}"/>
    <dgm:cxn modelId="{99114EC9-FACD-4646-844D-66490596447F}" type="presOf" srcId="{E80B53B6-BCCA-4A10-B82E-92C11E3AEEE4}" destId="{3B1E953F-50EB-4A7C-B19A-85A6EE702CFE}" srcOrd="0" destOrd="0" presId="urn:microsoft.com/office/officeart/2005/8/layout/hChevron3"/>
    <dgm:cxn modelId="{77840C34-4910-4C83-9976-BA77F3D76387}" srcId="{DF466CE8-F446-F145-959B-BABF16AA4DE8}" destId="{B07FAF23-DE4B-401B-B619-BB496C0C9F75}" srcOrd="2" destOrd="0" parTransId="{1F4716F5-DFF2-4F90-8EA3-2C36C6FF25B1}" sibTransId="{596A78A3-C8F1-419A-B906-B9DD5627BA5C}"/>
    <dgm:cxn modelId="{1CCCD2BD-1B39-4D70-BB8E-AF9075C10EA1}" srcId="{DF466CE8-F446-F145-959B-BABF16AA4DE8}" destId="{E80B53B6-BCCA-4A10-B82E-92C11E3AEEE4}" srcOrd="0" destOrd="0" parTransId="{00962439-AE71-4C63-9D0D-5F97615BC0DC}" sibTransId="{BFC17D68-35C5-4B19-A693-255790F1E42F}"/>
    <dgm:cxn modelId="{5F384923-FCA5-41D6-B85F-5C493B50E833}" type="presOf" srcId="{DF466CE8-F446-F145-959B-BABF16AA4DE8}" destId="{F0F9CDB8-0143-4B8C-941F-8946034F00A2}" srcOrd="0" destOrd="0" presId="urn:microsoft.com/office/officeart/2005/8/layout/hChevron3"/>
    <dgm:cxn modelId="{C3BEB59F-D359-47D1-9727-FD4538AD9091}" type="presOf" srcId="{B07FAF23-DE4B-401B-B619-BB496C0C9F75}" destId="{3F7A9D22-3F7A-47FD-AD9A-5B95D5037FC0}" srcOrd="0" destOrd="0" presId="urn:microsoft.com/office/officeart/2005/8/layout/hChevron3"/>
    <dgm:cxn modelId="{40543446-8B0A-460D-95E2-7A01BC5E9945}" type="presOf" srcId="{075634B4-48CB-4DB2-B983-7E1656D24931}" destId="{DFF64D0D-02F8-4F66-8F4D-38ED9F670337}" srcOrd="0" destOrd="0" presId="urn:microsoft.com/office/officeart/2005/8/layout/hChevron3"/>
    <dgm:cxn modelId="{F3B2B71A-BB8E-4BF0-B6CD-0F678AE9821B}" type="presParOf" srcId="{F0F9CDB8-0143-4B8C-941F-8946034F00A2}" destId="{3B1E953F-50EB-4A7C-B19A-85A6EE702CFE}" srcOrd="0" destOrd="0" presId="urn:microsoft.com/office/officeart/2005/8/layout/hChevron3"/>
    <dgm:cxn modelId="{068FE327-4F58-4115-8CCA-45A3178B167F}" type="presParOf" srcId="{F0F9CDB8-0143-4B8C-941F-8946034F00A2}" destId="{098353E0-46AA-4F66-811B-655D0CFAF3E1}" srcOrd="1" destOrd="0" presId="urn:microsoft.com/office/officeart/2005/8/layout/hChevron3"/>
    <dgm:cxn modelId="{18C6A572-6C3F-4748-BCC6-3E6C2EF514B3}" type="presParOf" srcId="{F0F9CDB8-0143-4B8C-941F-8946034F00A2}" destId="{DFF64D0D-02F8-4F66-8F4D-38ED9F670337}" srcOrd="2" destOrd="0" presId="urn:microsoft.com/office/officeart/2005/8/layout/hChevron3"/>
    <dgm:cxn modelId="{71F08232-984E-4C37-BF90-258893E12649}" type="presParOf" srcId="{F0F9CDB8-0143-4B8C-941F-8946034F00A2}" destId="{77C1140C-8D6C-441B-AE39-91AB6A69DA9E}" srcOrd="3" destOrd="0" presId="urn:microsoft.com/office/officeart/2005/8/layout/hChevron3"/>
    <dgm:cxn modelId="{EDB67881-8483-430D-A0E6-2AFCEF907FAA}" type="presParOf" srcId="{F0F9CDB8-0143-4B8C-941F-8946034F00A2}" destId="{3F7A9D22-3F7A-47FD-AD9A-5B95D5037FC0}" srcOrd="4"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BD4B27C7-E194-694C-A66F-A6750B2D5D11}"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AE005A45-B781-4918-A7ED-A400891EA74E}">
      <dgm:prSet phldrT="[Text]"/>
      <dgm:spPr/>
      <dgm:t>
        <a:bodyPr/>
        <a:lstStyle/>
        <a:p>
          <a:r>
            <a:rPr lang="is-IS" noProof="0" dirty="0" smtClean="0"/>
            <a:t>Staða stafsins</a:t>
          </a:r>
          <a:endParaRPr lang="is-IS" noProof="0" dirty="0"/>
        </a:p>
      </dgm:t>
    </dgm:pt>
    <dgm:pt modelId="{FEE6DE29-C1DF-4800-A06B-773A1C7A3631}" type="parTrans" cxnId="{E49777C2-65A1-4A4C-89CA-A0AD865CFB4A}">
      <dgm:prSet/>
      <dgm:spPr/>
      <dgm:t>
        <a:bodyPr/>
        <a:lstStyle/>
        <a:p>
          <a:endParaRPr lang="is-IS"/>
        </a:p>
      </dgm:t>
    </dgm:pt>
    <dgm:pt modelId="{1F836185-0828-49B3-94B8-2ADDD6802163}" type="sibTrans" cxnId="{E49777C2-65A1-4A4C-89CA-A0AD865CFB4A}">
      <dgm:prSet/>
      <dgm:spPr/>
      <dgm:t>
        <a:bodyPr/>
        <a:lstStyle/>
        <a:p>
          <a:endParaRPr lang="is-IS"/>
        </a:p>
      </dgm:t>
    </dgm:pt>
    <dgm:pt modelId="{8C2DBCB4-6374-4C50-88CE-21BB251988FD}">
      <dgm:prSet phldrT="[Text]"/>
      <dgm:spPr/>
      <dgm:t>
        <a:bodyPr/>
        <a:lstStyle/>
        <a:p>
          <a:r>
            <a:rPr lang="is-IS" noProof="0" dirty="0" smtClean="0"/>
            <a:t>Reiknuð </a:t>
          </a:r>
          <a:r>
            <a:rPr lang="is-IS" noProof="0" dirty="0" err="1" smtClean="0"/>
            <a:t>fjar</a:t>
          </a:r>
          <a:r>
            <a:rPr lang="is-IS" noProof="0" dirty="0" smtClean="0"/>
            <a:t>-lægðin að fallinu</a:t>
          </a:r>
          <a:endParaRPr lang="is-IS" noProof="0" dirty="0"/>
        </a:p>
      </dgm:t>
    </dgm:pt>
    <dgm:pt modelId="{20E01538-2A45-4F6A-9AA1-2BE6BDA36B95}" type="parTrans" cxnId="{916F7EDC-60E3-41D4-A50B-555B03EE3224}">
      <dgm:prSet/>
      <dgm:spPr/>
      <dgm:t>
        <a:bodyPr/>
        <a:lstStyle/>
        <a:p>
          <a:endParaRPr lang="is-IS"/>
        </a:p>
      </dgm:t>
    </dgm:pt>
    <dgm:pt modelId="{B61A8DF8-399B-47A5-B950-8CAC58B946BA}" type="sibTrans" cxnId="{916F7EDC-60E3-41D4-A50B-555B03EE3224}">
      <dgm:prSet/>
      <dgm:spPr/>
      <dgm:t>
        <a:bodyPr/>
        <a:lstStyle/>
        <a:p>
          <a:endParaRPr lang="is-IS"/>
        </a:p>
      </dgm:t>
    </dgm:pt>
    <dgm:pt modelId="{BDA008CE-A95D-4F8C-8A52-7AD7F731D296}">
      <dgm:prSet phldrT="[Text]"/>
      <dgm:spPr/>
      <dgm:t>
        <a:bodyPr/>
        <a:lstStyle/>
        <a:p>
          <a:r>
            <a:rPr lang="is-IS" noProof="0" dirty="0" smtClean="0"/>
            <a:t>Krafturinn reiknaður</a:t>
          </a:r>
          <a:endParaRPr lang="is-IS" noProof="0" dirty="0"/>
        </a:p>
      </dgm:t>
    </dgm:pt>
    <dgm:pt modelId="{8BCF2F61-B49B-447D-8183-6F3F185B3363}" type="parTrans" cxnId="{6152B578-2B09-42EB-9436-724227C22E2B}">
      <dgm:prSet/>
      <dgm:spPr/>
      <dgm:t>
        <a:bodyPr/>
        <a:lstStyle/>
        <a:p>
          <a:endParaRPr lang="is-IS"/>
        </a:p>
      </dgm:t>
    </dgm:pt>
    <dgm:pt modelId="{CC02E6DB-A74B-48AF-B89A-6789423BBFDC}" type="sibTrans" cxnId="{6152B578-2B09-42EB-9436-724227C22E2B}">
      <dgm:prSet/>
      <dgm:spPr/>
      <dgm:t>
        <a:bodyPr/>
        <a:lstStyle/>
        <a:p>
          <a:endParaRPr lang="is-IS"/>
        </a:p>
      </dgm:t>
    </dgm:pt>
    <dgm:pt modelId="{22998D32-5E46-4B99-8B2B-D792EC34DA05}">
      <dgm:prSet/>
      <dgm:spPr/>
      <dgm:t>
        <a:bodyPr/>
        <a:lstStyle/>
        <a:p>
          <a:r>
            <a:rPr lang="is-IS" noProof="0" dirty="0" smtClean="0"/>
            <a:t>Stafnum sagt að ýta á móti</a:t>
          </a:r>
          <a:endParaRPr lang="is-IS" noProof="0" dirty="0"/>
        </a:p>
      </dgm:t>
    </dgm:pt>
    <dgm:pt modelId="{B901CB83-9FD6-4170-9542-F28C63FA90F2}" type="parTrans" cxnId="{2269F9B5-5E2A-4511-8136-FA7F888B105C}">
      <dgm:prSet/>
      <dgm:spPr/>
      <dgm:t>
        <a:bodyPr/>
        <a:lstStyle/>
        <a:p>
          <a:endParaRPr lang="is-IS"/>
        </a:p>
      </dgm:t>
    </dgm:pt>
    <dgm:pt modelId="{779E8873-C2AF-46C0-B84B-5E3A45C6D917}" type="sibTrans" cxnId="{2269F9B5-5E2A-4511-8136-FA7F888B105C}">
      <dgm:prSet/>
      <dgm:spPr/>
      <dgm:t>
        <a:bodyPr/>
        <a:lstStyle/>
        <a:p>
          <a:endParaRPr lang="is-IS"/>
        </a:p>
      </dgm:t>
    </dgm:pt>
    <dgm:pt modelId="{77EC98A4-9317-4E1A-9236-B0E459BB9ED9}">
      <dgm:prSet/>
      <dgm:spPr/>
      <dgm:t>
        <a:bodyPr/>
        <a:lstStyle/>
        <a:p>
          <a:r>
            <a:rPr lang="is-IS" noProof="0" dirty="0" smtClean="0"/>
            <a:t>Hljóð</a:t>
          </a:r>
          <a:endParaRPr lang="is-IS" noProof="0" dirty="0"/>
        </a:p>
      </dgm:t>
    </dgm:pt>
    <dgm:pt modelId="{1396564E-92A0-408C-BFEC-283500FE6F85}" type="parTrans" cxnId="{52B65B70-0B8F-4125-8D8A-5BDCDB7361C5}">
      <dgm:prSet/>
      <dgm:spPr/>
      <dgm:t>
        <a:bodyPr/>
        <a:lstStyle/>
        <a:p>
          <a:endParaRPr lang="is-IS"/>
        </a:p>
      </dgm:t>
    </dgm:pt>
    <dgm:pt modelId="{0C84B0A8-6540-4B9D-8832-4BA887B9B463}" type="sibTrans" cxnId="{52B65B70-0B8F-4125-8D8A-5BDCDB7361C5}">
      <dgm:prSet/>
      <dgm:spPr/>
      <dgm:t>
        <a:bodyPr/>
        <a:lstStyle/>
        <a:p>
          <a:endParaRPr lang="is-IS"/>
        </a:p>
      </dgm:t>
    </dgm:pt>
    <dgm:pt modelId="{9830C485-4DB9-F742-AA1E-4BC12A491A66}" type="pres">
      <dgm:prSet presAssocID="{BD4B27C7-E194-694C-A66F-A6750B2D5D11}" presName="Name0" presStyleCnt="0">
        <dgm:presLayoutVars>
          <dgm:dir/>
          <dgm:resizeHandles val="exact"/>
        </dgm:presLayoutVars>
      </dgm:prSet>
      <dgm:spPr/>
      <dgm:t>
        <a:bodyPr/>
        <a:lstStyle/>
        <a:p>
          <a:endParaRPr lang="en-US"/>
        </a:p>
      </dgm:t>
    </dgm:pt>
    <dgm:pt modelId="{469B03B2-C320-D548-9F17-87FC653B144B}" type="pres">
      <dgm:prSet presAssocID="{BD4B27C7-E194-694C-A66F-A6750B2D5D11}" presName="cycle" presStyleCnt="0"/>
      <dgm:spPr/>
      <dgm:t>
        <a:bodyPr/>
        <a:lstStyle/>
        <a:p>
          <a:endParaRPr lang="is-IS"/>
        </a:p>
      </dgm:t>
    </dgm:pt>
    <dgm:pt modelId="{9C6F717A-40FE-4DAE-A94F-3ECE4628D9A4}" type="pres">
      <dgm:prSet presAssocID="{AE005A45-B781-4918-A7ED-A400891EA74E}" presName="nodeFirstNode" presStyleLbl="node1" presStyleIdx="0" presStyleCnt="5">
        <dgm:presLayoutVars>
          <dgm:bulletEnabled val="1"/>
        </dgm:presLayoutVars>
      </dgm:prSet>
      <dgm:spPr/>
      <dgm:t>
        <a:bodyPr/>
        <a:lstStyle/>
        <a:p>
          <a:endParaRPr lang="is-IS"/>
        </a:p>
      </dgm:t>
    </dgm:pt>
    <dgm:pt modelId="{710A03CE-10E0-4300-ADD2-0D84F7AE21EC}" type="pres">
      <dgm:prSet presAssocID="{1F836185-0828-49B3-94B8-2ADDD6802163}" presName="sibTransFirstNode" presStyleLbl="bgShp" presStyleIdx="0" presStyleCnt="1"/>
      <dgm:spPr/>
      <dgm:t>
        <a:bodyPr/>
        <a:lstStyle/>
        <a:p>
          <a:endParaRPr lang="en-US"/>
        </a:p>
      </dgm:t>
    </dgm:pt>
    <dgm:pt modelId="{2352607D-0429-4CA2-9FCF-7238029AE15C}" type="pres">
      <dgm:prSet presAssocID="{8C2DBCB4-6374-4C50-88CE-21BB251988FD}" presName="nodeFollowingNodes" presStyleLbl="node1" presStyleIdx="1" presStyleCnt="5">
        <dgm:presLayoutVars>
          <dgm:bulletEnabled val="1"/>
        </dgm:presLayoutVars>
      </dgm:prSet>
      <dgm:spPr/>
      <dgm:t>
        <a:bodyPr/>
        <a:lstStyle/>
        <a:p>
          <a:endParaRPr lang="is-IS"/>
        </a:p>
      </dgm:t>
    </dgm:pt>
    <dgm:pt modelId="{CC18B7A6-061F-4CA5-9143-C7B23CA05A68}" type="pres">
      <dgm:prSet presAssocID="{BDA008CE-A95D-4F8C-8A52-7AD7F731D296}" presName="nodeFollowingNodes" presStyleLbl="node1" presStyleIdx="2" presStyleCnt="5" custRadScaleRad="101514" custRadScaleInc="-15160">
        <dgm:presLayoutVars>
          <dgm:bulletEnabled val="1"/>
        </dgm:presLayoutVars>
      </dgm:prSet>
      <dgm:spPr/>
      <dgm:t>
        <a:bodyPr/>
        <a:lstStyle/>
        <a:p>
          <a:endParaRPr lang="is-IS"/>
        </a:p>
      </dgm:t>
    </dgm:pt>
    <dgm:pt modelId="{5BEBE507-F6D0-4679-ABEC-0CFA95E6F081}" type="pres">
      <dgm:prSet presAssocID="{22998D32-5E46-4B99-8B2B-D792EC34DA05}" presName="nodeFollowingNodes" presStyleLbl="node1" presStyleIdx="3" presStyleCnt="5" custRadScaleRad="101670" custRadScaleInc="15306">
        <dgm:presLayoutVars>
          <dgm:bulletEnabled val="1"/>
        </dgm:presLayoutVars>
      </dgm:prSet>
      <dgm:spPr/>
      <dgm:t>
        <a:bodyPr/>
        <a:lstStyle/>
        <a:p>
          <a:endParaRPr lang="is-IS"/>
        </a:p>
      </dgm:t>
    </dgm:pt>
    <dgm:pt modelId="{37D4CAFF-7A9A-476F-A862-72D761D00AA8}" type="pres">
      <dgm:prSet presAssocID="{77EC98A4-9317-4E1A-9236-B0E459BB9ED9}" presName="nodeFollowingNodes" presStyleLbl="node1" presStyleIdx="4" presStyleCnt="5">
        <dgm:presLayoutVars>
          <dgm:bulletEnabled val="1"/>
        </dgm:presLayoutVars>
      </dgm:prSet>
      <dgm:spPr/>
      <dgm:t>
        <a:bodyPr/>
        <a:lstStyle/>
        <a:p>
          <a:endParaRPr lang="is-IS"/>
        </a:p>
      </dgm:t>
    </dgm:pt>
  </dgm:ptLst>
  <dgm:cxnLst>
    <dgm:cxn modelId="{52B65B70-0B8F-4125-8D8A-5BDCDB7361C5}" srcId="{BD4B27C7-E194-694C-A66F-A6750B2D5D11}" destId="{77EC98A4-9317-4E1A-9236-B0E459BB9ED9}" srcOrd="4" destOrd="0" parTransId="{1396564E-92A0-408C-BFEC-283500FE6F85}" sibTransId="{0C84B0A8-6540-4B9D-8832-4BA887B9B463}"/>
    <dgm:cxn modelId="{C41FAB55-9A01-41EB-B625-EA175AE836D2}" type="presOf" srcId="{AE005A45-B781-4918-A7ED-A400891EA74E}" destId="{9C6F717A-40FE-4DAE-A94F-3ECE4628D9A4}" srcOrd="0" destOrd="0" presId="urn:microsoft.com/office/officeart/2005/8/layout/cycle3"/>
    <dgm:cxn modelId="{43F56D96-0A40-2840-91F8-2E3815D1125D}" type="presOf" srcId="{BD4B27C7-E194-694C-A66F-A6750B2D5D11}" destId="{9830C485-4DB9-F742-AA1E-4BC12A491A66}" srcOrd="0" destOrd="0" presId="urn:microsoft.com/office/officeart/2005/8/layout/cycle3"/>
    <dgm:cxn modelId="{2269F9B5-5E2A-4511-8136-FA7F888B105C}" srcId="{BD4B27C7-E194-694C-A66F-A6750B2D5D11}" destId="{22998D32-5E46-4B99-8B2B-D792EC34DA05}" srcOrd="3" destOrd="0" parTransId="{B901CB83-9FD6-4170-9542-F28C63FA90F2}" sibTransId="{779E8873-C2AF-46C0-B84B-5E3A45C6D917}"/>
    <dgm:cxn modelId="{60926F49-F138-423A-A7E4-D94A411D73C5}" type="presOf" srcId="{1F836185-0828-49B3-94B8-2ADDD6802163}" destId="{710A03CE-10E0-4300-ADD2-0D84F7AE21EC}" srcOrd="0" destOrd="0" presId="urn:microsoft.com/office/officeart/2005/8/layout/cycle3"/>
    <dgm:cxn modelId="{E9BF28B9-CE77-41E2-84D6-98EAEA7B57E5}" type="presOf" srcId="{77EC98A4-9317-4E1A-9236-B0E459BB9ED9}" destId="{37D4CAFF-7A9A-476F-A862-72D761D00AA8}" srcOrd="0" destOrd="0" presId="urn:microsoft.com/office/officeart/2005/8/layout/cycle3"/>
    <dgm:cxn modelId="{916F7EDC-60E3-41D4-A50B-555B03EE3224}" srcId="{BD4B27C7-E194-694C-A66F-A6750B2D5D11}" destId="{8C2DBCB4-6374-4C50-88CE-21BB251988FD}" srcOrd="1" destOrd="0" parTransId="{20E01538-2A45-4F6A-9AA1-2BE6BDA36B95}" sibTransId="{B61A8DF8-399B-47A5-B950-8CAC58B946BA}"/>
    <dgm:cxn modelId="{E49777C2-65A1-4A4C-89CA-A0AD865CFB4A}" srcId="{BD4B27C7-E194-694C-A66F-A6750B2D5D11}" destId="{AE005A45-B781-4918-A7ED-A400891EA74E}" srcOrd="0" destOrd="0" parTransId="{FEE6DE29-C1DF-4800-A06B-773A1C7A3631}" sibTransId="{1F836185-0828-49B3-94B8-2ADDD6802163}"/>
    <dgm:cxn modelId="{D0CE0D8F-9A55-41F7-AD97-80E06F3038CD}" type="presOf" srcId="{BDA008CE-A95D-4F8C-8A52-7AD7F731D296}" destId="{CC18B7A6-061F-4CA5-9143-C7B23CA05A68}" srcOrd="0" destOrd="0" presId="urn:microsoft.com/office/officeart/2005/8/layout/cycle3"/>
    <dgm:cxn modelId="{6152B578-2B09-42EB-9436-724227C22E2B}" srcId="{BD4B27C7-E194-694C-A66F-A6750B2D5D11}" destId="{BDA008CE-A95D-4F8C-8A52-7AD7F731D296}" srcOrd="2" destOrd="0" parTransId="{8BCF2F61-B49B-447D-8183-6F3F185B3363}" sibTransId="{CC02E6DB-A74B-48AF-B89A-6789423BBFDC}"/>
    <dgm:cxn modelId="{1FC4CBBF-B28D-46B5-B7CC-CB1AAB8FAB5F}" type="presOf" srcId="{8C2DBCB4-6374-4C50-88CE-21BB251988FD}" destId="{2352607D-0429-4CA2-9FCF-7238029AE15C}" srcOrd="0" destOrd="0" presId="urn:microsoft.com/office/officeart/2005/8/layout/cycle3"/>
    <dgm:cxn modelId="{6DE675F5-170E-4E2C-B854-249306EF4632}" type="presOf" srcId="{22998D32-5E46-4B99-8B2B-D792EC34DA05}" destId="{5BEBE507-F6D0-4679-ABEC-0CFA95E6F081}" srcOrd="0" destOrd="0" presId="urn:microsoft.com/office/officeart/2005/8/layout/cycle3"/>
    <dgm:cxn modelId="{33DD90D7-7648-074C-9933-A6C2474BDE90}" type="presParOf" srcId="{9830C485-4DB9-F742-AA1E-4BC12A491A66}" destId="{469B03B2-C320-D548-9F17-87FC653B144B}" srcOrd="0" destOrd="0" presId="urn:microsoft.com/office/officeart/2005/8/layout/cycle3"/>
    <dgm:cxn modelId="{3A26F2F9-4CFA-45DF-9F36-190079BA0C0D}" type="presParOf" srcId="{469B03B2-C320-D548-9F17-87FC653B144B}" destId="{9C6F717A-40FE-4DAE-A94F-3ECE4628D9A4}" srcOrd="0" destOrd="0" presId="urn:microsoft.com/office/officeart/2005/8/layout/cycle3"/>
    <dgm:cxn modelId="{22767C15-1DA6-451C-85DE-9BC4575B075A}" type="presParOf" srcId="{469B03B2-C320-D548-9F17-87FC653B144B}" destId="{710A03CE-10E0-4300-ADD2-0D84F7AE21EC}" srcOrd="1" destOrd="0" presId="urn:microsoft.com/office/officeart/2005/8/layout/cycle3"/>
    <dgm:cxn modelId="{D620A875-1904-4F1E-A291-3E67A18CA4A8}" type="presParOf" srcId="{469B03B2-C320-D548-9F17-87FC653B144B}" destId="{2352607D-0429-4CA2-9FCF-7238029AE15C}" srcOrd="2" destOrd="0" presId="urn:microsoft.com/office/officeart/2005/8/layout/cycle3"/>
    <dgm:cxn modelId="{D52B616F-A97B-4CAC-8871-85CE31DA3177}" type="presParOf" srcId="{469B03B2-C320-D548-9F17-87FC653B144B}" destId="{CC18B7A6-061F-4CA5-9143-C7B23CA05A68}" srcOrd="3" destOrd="0" presId="urn:microsoft.com/office/officeart/2005/8/layout/cycle3"/>
    <dgm:cxn modelId="{058FF066-778A-4060-B0F6-235798AE650B}" type="presParOf" srcId="{469B03B2-C320-D548-9F17-87FC653B144B}" destId="{5BEBE507-F6D0-4679-ABEC-0CFA95E6F081}" srcOrd="4" destOrd="0" presId="urn:microsoft.com/office/officeart/2005/8/layout/cycle3"/>
    <dgm:cxn modelId="{E93D96D2-5654-4F97-8317-CAD7E83F3E83}" type="presParOf" srcId="{469B03B2-C320-D548-9F17-87FC653B144B}" destId="{37D4CAFF-7A9A-476F-A862-72D761D00AA8}" srcOrd="5" destOrd="0" presId="urn:microsoft.com/office/officeart/2005/8/layout/cycle3"/>
  </dgm:cxnLst>
  <dgm:bg>
    <a:effect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FDCAA5-58BC-42EE-A8C2-41C4E730D1F0}" type="datetime9">
              <a:rPr lang="is-IS" smtClean="0"/>
              <a:pPr/>
              <a:t>9.9.2008 13:41:49</a:t>
            </a:fld>
            <a:endParaRPr lang="is-I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48BCC1-97E8-4ABD-8F5E-39BDF5306309}" type="slidenum">
              <a:rPr lang="is-IS" smtClean="0"/>
              <a:pPr/>
              <a:t>‹#›</a:t>
            </a:fld>
            <a:endParaRPr lang="is-I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8"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8" charset="0"/>
              </a:defRPr>
            </a:lvl1pPr>
          </a:lstStyle>
          <a:p>
            <a:fld id="{C0D3673E-A4C1-49F9-8823-DC8E779B258E}" type="datetime9">
              <a:rPr lang="is-IS" smtClean="0"/>
              <a:pPr/>
              <a:t>9.9.2008 13:41:44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8"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8" charset="0"/>
              </a:defRPr>
            </a:lvl1pPr>
          </a:lstStyle>
          <a:p>
            <a:fld id="{FF218D79-07BE-4DD1-8A9C-76C55C632362}"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a:spcBef>
                <a:spcPct val="0"/>
              </a:spcBef>
            </a:pPr>
            <a:r>
              <a:rPr lang="is-IS" noProof="0" dirty="0" smtClean="0"/>
              <a:t>Góðir áheyrendur,</a:t>
            </a:r>
          </a:p>
          <a:p>
            <a:pPr>
              <a:spcBef>
                <a:spcPct val="0"/>
              </a:spcBef>
            </a:pPr>
            <a:endParaRPr lang="is-IS" noProof="0" dirty="0" smtClean="0"/>
          </a:p>
          <a:p>
            <a:pPr>
              <a:spcBef>
                <a:spcPct val="0"/>
              </a:spcBef>
            </a:pPr>
            <a:r>
              <a:rPr lang="is-IS" noProof="0" dirty="0" smtClean="0"/>
              <a:t>Núna</a:t>
            </a:r>
            <a:r>
              <a:rPr lang="is-IS" baseline="0" noProof="0" dirty="0" smtClean="0"/>
              <a:t> </a:t>
            </a:r>
            <a:r>
              <a:rPr lang="is-IS" noProof="0" dirty="0" smtClean="0"/>
              <a:t>ætla ég að kynna  meistaraverkefnið</a:t>
            </a:r>
            <a:r>
              <a:rPr lang="is-IS" baseline="0" noProof="0" dirty="0" smtClean="0"/>
              <a:t> mitt,  Stærðfræðistafinn.</a:t>
            </a:r>
            <a:endParaRPr lang="is-IS" noProof="0" dirty="0" smtClean="0"/>
          </a:p>
          <a:p>
            <a:pPr>
              <a:spcBef>
                <a:spcPct val="0"/>
              </a:spcBef>
            </a:pPr>
            <a:endParaRPr lang="is-IS" dirty="0" smtClean="0"/>
          </a:p>
          <a:p>
            <a:pPr>
              <a:spcBef>
                <a:spcPct val="0"/>
              </a:spcBef>
            </a:pPr>
            <a:endParaRPr lang="en-US" dirty="0" smtClean="0"/>
          </a:p>
          <a:p>
            <a:pPr>
              <a:spcBef>
                <a:spcPct val="0"/>
              </a:spcBef>
            </a:pPr>
            <a:r>
              <a:rPr lang="is-IS" dirty="0" smtClean="0"/>
              <a:t>Eins og þið sjáið heitir verkefnið</a:t>
            </a:r>
            <a:r>
              <a:rPr lang="is-IS" baseline="0" dirty="0" smtClean="0"/>
              <a:t> mitt stærðfræðistafur.  Nafnið skýrist fljótlega.</a:t>
            </a:r>
            <a:endParaRPr lang="en-US" dirty="0" smtClean="0"/>
          </a:p>
          <a:p>
            <a:pPr>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504B0624-3295-47B0-8058-D7D9D593B2AD}" type="slidenum">
              <a:rPr lang="en-US"/>
              <a:pPr/>
              <a:t>1</a:t>
            </a:fld>
            <a:endParaRPr lang="en-US"/>
          </a:p>
        </p:txBody>
      </p:sp>
      <p:sp>
        <p:nvSpPr>
          <p:cNvPr id="5" name="Date Placeholder 4"/>
          <p:cNvSpPr>
            <a:spLocks noGrp="1"/>
          </p:cNvSpPr>
          <p:nvPr>
            <p:ph type="dt" idx="10"/>
          </p:nvPr>
        </p:nvSpPr>
        <p:spPr/>
        <p:txBody>
          <a:bodyPr/>
          <a:lstStyle/>
          <a:p>
            <a:fld id="{538430A1-549E-4526-B1BB-B3E8C7275855}" type="datetime9">
              <a:rPr lang="is-IS" smtClean="0"/>
              <a:pPr/>
              <a:t>9.9.2008 13:41:44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is-IS" baseline="0" noProof="0" dirty="0" smtClean="0"/>
          </a:p>
          <a:p>
            <a:pPr>
              <a:lnSpc>
                <a:spcPct val="80000"/>
              </a:lnSpc>
            </a:pPr>
            <a:r>
              <a:rPr lang="is-IS" baseline="0" noProof="0" dirty="0" smtClean="0"/>
              <a:t>Þessi tækni er notuð  til að kenna nemendum að meta frjósemi og þungun hjá kúm með því að þreifa leg, eggjastokka og fleira gegnum endaþarm eins og sést á myndinni</a:t>
            </a:r>
          </a:p>
          <a:p>
            <a:pPr>
              <a:lnSpc>
                <a:spcPct val="80000"/>
              </a:lnSpc>
            </a:pPr>
            <a:endParaRPr lang="is-IS" baseline="0" noProof="0" dirty="0" smtClean="0"/>
          </a:p>
          <a:p>
            <a:pPr>
              <a:lnSpc>
                <a:spcPct val="80000"/>
              </a:lnSpc>
            </a:pPr>
            <a:r>
              <a:rPr lang="is-IS" baseline="0" noProof="0" dirty="0" smtClean="0"/>
              <a:t>Líkan af innri líffærum kýrinnar kemur fram á tölvuskjá og þar sér kennarinn þreifingar nemandans og getur sagt honum til. </a:t>
            </a:r>
          </a:p>
          <a:p>
            <a:pPr>
              <a:lnSpc>
                <a:spcPct val="80000"/>
              </a:lnSpc>
            </a:pPr>
            <a:endParaRPr lang="is-IS" baseline="0" noProof="0" dirty="0" smtClean="0"/>
          </a:p>
          <a:p>
            <a:pPr>
              <a:lnSpc>
                <a:spcPct val="80000"/>
              </a:lnSpc>
            </a:pPr>
            <a:r>
              <a:rPr lang="is-IS" baseline="0" noProof="0" dirty="0" smtClean="0"/>
              <a:t>Með alvöru belju getur kennarinn ekki úrskýrt meðan hann er sjálfur að þreifa og  kennarinn sér ekki heldur hvað nemandinn gerir þegar hann þreifar.</a:t>
            </a:r>
          </a:p>
          <a:p>
            <a:pPr>
              <a:lnSpc>
                <a:spcPct val="80000"/>
              </a:lnSpc>
            </a:pPr>
            <a:endParaRPr lang="is-IS" baseline="0" noProof="0" dirty="0" smtClean="0"/>
          </a:p>
          <a:p>
            <a:pPr>
              <a:lnSpc>
                <a:spcPct val="80000"/>
              </a:lnSpc>
            </a:pPr>
            <a:r>
              <a:rPr lang="is-IS" baseline="0" noProof="0" dirty="0" smtClean="0"/>
              <a:t>Til að þreifing verði sem eðlilegust festir nemandinn einn fingur á </a:t>
            </a:r>
            <a:r>
              <a:rPr lang="is-IS" baseline="0" noProof="0" dirty="0" err="1" smtClean="0"/>
              <a:t>þreifistafinn</a:t>
            </a:r>
            <a:r>
              <a:rPr lang="is-IS" baseline="0" noProof="0" dirty="0" smtClean="0"/>
              <a:t>  eins og sést á litlu myndinni í horninu</a:t>
            </a:r>
          </a:p>
          <a:p>
            <a:pPr>
              <a:lnSpc>
                <a:spcPct val="80000"/>
              </a:lnSpc>
            </a:pPr>
            <a:endParaRPr lang="is-IS" baseline="0" noProof="0" dirty="0" smtClean="0"/>
          </a:p>
          <a:p>
            <a:pPr>
              <a:lnSpc>
                <a:spcPct val="80000"/>
              </a:lnSpc>
            </a:pPr>
            <a:r>
              <a:rPr lang="is-IS" baseline="0" noProof="0" dirty="0" smtClean="0"/>
              <a:t>Það sem er sameiginlegt með þessum verkefnum, stærðfræðistaf fyrir blinda og </a:t>
            </a:r>
            <a:r>
              <a:rPr lang="is-IS" baseline="0" noProof="0" dirty="0" err="1" smtClean="0"/>
              <a:t>þreifikúnni</a:t>
            </a:r>
            <a:r>
              <a:rPr lang="is-IS" baseline="0" noProof="0" dirty="0" smtClean="0"/>
              <a:t>, er að notandinn  getur ekki séð það sem hann er að fást við.</a:t>
            </a:r>
          </a:p>
          <a:p>
            <a:pPr>
              <a:lnSpc>
                <a:spcPct val="80000"/>
              </a:lnSpc>
            </a:pPr>
            <a:endParaRPr lang="is-IS" baseline="0" noProof="0" dirty="0" smtClean="0"/>
          </a:p>
          <a:p>
            <a:pPr>
              <a:lnSpc>
                <a:spcPct val="80000"/>
              </a:lnSpc>
            </a:pPr>
            <a:endParaRPr lang="is-IS" baseline="0" noProof="0" dirty="0" smtClean="0"/>
          </a:p>
        </p:txBody>
      </p:sp>
      <p:sp>
        <p:nvSpPr>
          <p:cNvPr id="4" name="Slide Number Placeholder 3"/>
          <p:cNvSpPr>
            <a:spLocks noGrp="1"/>
          </p:cNvSpPr>
          <p:nvPr>
            <p:ph type="sldNum" sz="quarter" idx="10"/>
          </p:nvPr>
        </p:nvSpPr>
        <p:spPr/>
        <p:txBody>
          <a:bodyPr/>
          <a:lstStyle/>
          <a:p>
            <a:fld id="{FF218D79-07BE-4DD1-8A9C-76C55C632362}" type="slidenum">
              <a:rPr lang="en-US" smtClean="0"/>
              <a:pPr/>
              <a:t>10</a:t>
            </a:fld>
            <a:endParaRPr lang="en-US"/>
          </a:p>
        </p:txBody>
      </p:sp>
      <p:sp>
        <p:nvSpPr>
          <p:cNvPr id="5" name="Date Placeholder 4"/>
          <p:cNvSpPr>
            <a:spLocks noGrp="1"/>
          </p:cNvSpPr>
          <p:nvPr>
            <p:ph type="dt" idx="11"/>
          </p:nvPr>
        </p:nvSpPr>
        <p:spPr/>
        <p:txBody>
          <a:bodyPr/>
          <a:lstStyle/>
          <a:p>
            <a:fld id="{0229FF66-82FE-49F5-98FF-0FF5251DA24B}" type="datetime9">
              <a:rPr lang="is-IS" smtClean="0"/>
              <a:pPr/>
              <a:t>9.9.2008 13:41:46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Stærðfræðistafurinn  er búnaður sem samanstendur</a:t>
            </a:r>
            <a:r>
              <a:rPr lang="is-IS" baseline="0" dirty="0" smtClean="0"/>
              <a:t> af eftirfarandi þáttum</a:t>
            </a:r>
            <a:endParaRPr lang="is-IS" dirty="0" smtClean="0"/>
          </a:p>
          <a:p>
            <a:endParaRPr lang="is-IS" sz="1200" noProof="0" dirty="0" smtClean="0"/>
          </a:p>
          <a:p>
            <a:r>
              <a:rPr lang="is-IS" sz="1200" noProof="0" dirty="0" smtClean="0"/>
              <a:t>Það er </a:t>
            </a:r>
            <a:r>
              <a:rPr lang="is-IS" sz="1200" noProof="0" dirty="0" err="1" smtClean="0"/>
              <a:t>þreifistafurinn</a:t>
            </a:r>
            <a:r>
              <a:rPr lang="is-IS" sz="1200" baseline="0" noProof="0" dirty="0" smtClean="0"/>
              <a:t> sem við erum búin að sjá</a:t>
            </a:r>
            <a:endParaRPr lang="is-IS" sz="1200" noProof="0"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is-IS" sz="1200" noProof="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is-IS" sz="1200" noProof="0" dirty="0" smtClean="0"/>
              <a:t>Skjámynd sem sýnir mynd</a:t>
            </a:r>
            <a:r>
              <a:rPr lang="is-IS" sz="1200" baseline="0" noProof="0" dirty="0" smtClean="0"/>
              <a:t> af </a:t>
            </a:r>
            <a:r>
              <a:rPr lang="is-IS" sz="1200" noProof="0" dirty="0" smtClean="0"/>
              <a:t>fallinu,</a:t>
            </a:r>
            <a:r>
              <a:rPr lang="is-IS" sz="1200" baseline="0" noProof="0" dirty="0" smtClean="0"/>
              <a:t> stöðuna á </a:t>
            </a:r>
            <a:r>
              <a:rPr lang="is-IS" sz="1200" baseline="0" noProof="0" dirty="0" err="1" smtClean="0"/>
              <a:t>þreifistafnum</a:t>
            </a:r>
            <a:r>
              <a:rPr lang="is-IS" sz="1200" baseline="0" noProof="0" dirty="0" smtClean="0"/>
              <a:t> og innsláttarreit fyrir fallið</a:t>
            </a:r>
            <a:endParaRPr lang="is-IS" sz="1200" noProof="0" dirty="0" smtClean="0"/>
          </a:p>
          <a:p>
            <a:endParaRPr lang="is-IS" sz="1200" noProof="0" dirty="0" smtClean="0"/>
          </a:p>
          <a:p>
            <a:r>
              <a:rPr lang="is-IS" sz="1200" noProof="0" dirty="0" smtClean="0"/>
              <a:t>Hugbúnaður sem tengir</a:t>
            </a:r>
            <a:r>
              <a:rPr lang="is-IS" sz="1200" baseline="0" noProof="0" dirty="0" smtClean="0"/>
              <a:t> alla hlutana saman</a:t>
            </a:r>
            <a:endParaRPr lang="is-IS" sz="1200" noProof="0" dirty="0" smtClean="0"/>
          </a:p>
          <a:p>
            <a:endParaRPr lang="is-IS" sz="1200" noProof="0" dirty="0" smtClean="0"/>
          </a:p>
          <a:p>
            <a:r>
              <a:rPr lang="is-IS" sz="1200" noProof="0" dirty="0" smtClean="0"/>
              <a:t>Talgervill (á ensku) sem segir hvar stafurinn er á ferlinum</a:t>
            </a:r>
          </a:p>
          <a:p>
            <a:endParaRPr lang="is-IS" sz="1200" dirty="0" smtClean="0"/>
          </a:p>
          <a:p>
            <a:r>
              <a:rPr lang="is-IS" sz="1200" dirty="0" smtClean="0"/>
              <a:t> og v</a:t>
            </a:r>
            <a:r>
              <a:rPr lang="is-IS" sz="1200" noProof="0" dirty="0" smtClean="0"/>
              <a:t>íðóma tóngjafi sem einnig segir</a:t>
            </a:r>
            <a:r>
              <a:rPr lang="is-IS" sz="1200" baseline="0" noProof="0" dirty="0" smtClean="0"/>
              <a:t> hvar stafurinn er á ferlinum</a:t>
            </a:r>
            <a:endParaRPr lang="is-IS" sz="1200" noProof="0" dirty="0" smtClean="0"/>
          </a:p>
          <a:p>
            <a:endParaRPr lang="is-IS" dirty="0" smtClean="0"/>
          </a:p>
          <a:p>
            <a:endParaRPr lang="is-IS" dirty="0" smtClean="0"/>
          </a:p>
          <a:p>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11</a:t>
            </a:fld>
            <a:endParaRPr lang="en-US"/>
          </a:p>
        </p:txBody>
      </p:sp>
      <p:sp>
        <p:nvSpPr>
          <p:cNvPr id="5" name="Date Placeholder 4"/>
          <p:cNvSpPr>
            <a:spLocks noGrp="1"/>
          </p:cNvSpPr>
          <p:nvPr>
            <p:ph type="dt" idx="11"/>
          </p:nvPr>
        </p:nvSpPr>
        <p:spPr/>
        <p:txBody>
          <a:bodyPr/>
          <a:lstStyle/>
          <a:p>
            <a:fld id="{F4840585-CF28-4E3C-AD63-6C980A371D84}" type="datetime9">
              <a:rPr lang="is-IS" smtClean="0"/>
              <a:pPr/>
              <a:t>9.9.2008 13:41:46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is-IS" dirty="0" smtClean="0"/>
          </a:p>
          <a:p>
            <a:pPr>
              <a:lnSpc>
                <a:spcPct val="90000"/>
              </a:lnSpc>
            </a:pPr>
            <a:r>
              <a:rPr lang="is-IS" dirty="0" smtClean="0"/>
              <a:t>Og nú ætla ég að útskýra</a:t>
            </a:r>
            <a:r>
              <a:rPr lang="is-IS" baseline="0" dirty="0" smtClean="0"/>
              <a:t> hvernig stafurinn virkar.</a:t>
            </a:r>
            <a:endParaRPr lang="is-IS" dirty="0" smtClean="0"/>
          </a:p>
          <a:p>
            <a:pPr>
              <a:lnSpc>
                <a:spcPct val="90000"/>
              </a:lnSpc>
            </a:pPr>
            <a:endParaRPr lang="is-IS" dirty="0" smtClean="0"/>
          </a:p>
          <a:p>
            <a:pPr>
              <a:lnSpc>
                <a:spcPct val="90000"/>
              </a:lnSpc>
            </a:pPr>
            <a:r>
              <a:rPr lang="is-IS" dirty="0" smtClean="0"/>
              <a:t>Búnaðurinn leitast við að toga stafinn í áttina að tilteknum ferli sem hugbúnaðurinn segir til um</a:t>
            </a:r>
          </a:p>
          <a:p>
            <a:pPr>
              <a:lnSpc>
                <a:spcPct val="90000"/>
              </a:lnSpc>
            </a:pPr>
            <a:endParaRPr lang="is-IS" dirty="0" smtClean="0"/>
          </a:p>
          <a:p>
            <a:pPr>
              <a:lnSpc>
                <a:spcPct val="90000"/>
              </a:lnSpc>
            </a:pPr>
            <a:r>
              <a:rPr lang="is-IS" dirty="0" smtClean="0"/>
              <a:t>Þegar stafurinn er kominn á ferilinn leitast hann við að fylgja honum</a:t>
            </a:r>
          </a:p>
          <a:p>
            <a:pPr>
              <a:lnSpc>
                <a:spcPct val="90000"/>
              </a:lnSpc>
            </a:pPr>
            <a:endParaRPr lang="is-IS" dirty="0" smtClean="0"/>
          </a:p>
          <a:p>
            <a:pPr>
              <a:lnSpc>
                <a:spcPct val="90000"/>
              </a:lnSpc>
            </a:pPr>
            <a:r>
              <a:rPr lang="is-IS" dirty="0" smtClean="0"/>
              <a:t>Þannig getur notandinn þreifað á ferlinum sem er bara til sem upplýsingar í hugbúnaði</a:t>
            </a:r>
          </a:p>
          <a:p>
            <a:pPr>
              <a:lnSpc>
                <a:spcPct val="90000"/>
              </a:lnSpc>
            </a:pPr>
            <a:endParaRPr lang="is-IS" dirty="0" smtClean="0"/>
          </a:p>
          <a:p>
            <a:pPr>
              <a:lnSpc>
                <a:spcPct val="90000"/>
              </a:lnSpc>
            </a:pPr>
            <a:r>
              <a:rPr lang="is-IS" dirty="0" smtClean="0"/>
              <a:t>Notandinn skynjar hök á ferlinum þegar farið er yfir x-ás og y-ás og einnig þegar farið er yfir heilar einingar í hnitakerfinu. </a:t>
            </a:r>
          </a:p>
        </p:txBody>
      </p:sp>
      <p:sp>
        <p:nvSpPr>
          <p:cNvPr id="4" name="Slide Number Placeholder 3"/>
          <p:cNvSpPr>
            <a:spLocks noGrp="1"/>
          </p:cNvSpPr>
          <p:nvPr>
            <p:ph type="sldNum" sz="quarter" idx="10"/>
          </p:nvPr>
        </p:nvSpPr>
        <p:spPr/>
        <p:txBody>
          <a:bodyPr/>
          <a:lstStyle/>
          <a:p>
            <a:fld id="{FF218D79-07BE-4DD1-8A9C-76C55C632362}" type="slidenum">
              <a:rPr lang="en-US" smtClean="0"/>
              <a:pPr/>
              <a:t>12</a:t>
            </a:fld>
            <a:endParaRPr lang="en-US"/>
          </a:p>
        </p:txBody>
      </p:sp>
      <p:sp>
        <p:nvSpPr>
          <p:cNvPr id="5" name="Date Placeholder 4"/>
          <p:cNvSpPr>
            <a:spLocks noGrp="1"/>
          </p:cNvSpPr>
          <p:nvPr>
            <p:ph type="dt" idx="11"/>
          </p:nvPr>
        </p:nvSpPr>
        <p:spPr/>
        <p:txBody>
          <a:bodyPr/>
          <a:lstStyle/>
          <a:p>
            <a:fld id="{63F6AA5F-928E-4554-AC01-D2A3E78AF0EC}" type="datetime9">
              <a:rPr lang="is-IS" smtClean="0"/>
              <a:pPr/>
              <a:t>9.9.2008 13:41:46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Þetta</a:t>
            </a:r>
            <a:r>
              <a:rPr lang="is-IS" baseline="0" dirty="0" smtClean="0"/>
              <a:t> er skjámynd stærðfræðistafsins</a:t>
            </a:r>
          </a:p>
          <a:p>
            <a:endParaRPr lang="is-IS" baseline="0" dirty="0" smtClean="0"/>
          </a:p>
          <a:p>
            <a:r>
              <a:rPr lang="is-IS" baseline="0" dirty="0" smtClean="0"/>
              <a:t>Jafna er setti inn hérna (benda á línu) og þá birtist hún sem ferill á skjánum </a:t>
            </a:r>
          </a:p>
          <a:p>
            <a:endParaRPr lang="is-IS" baseline="0" dirty="0" smtClean="0"/>
          </a:p>
          <a:p>
            <a:r>
              <a:rPr lang="is-IS" baseline="0" dirty="0" smtClean="0"/>
              <a:t>Í efri gluggunum til hægri er sýnd staða stafsins t.d. staðsetning, fjarlægð frá ferli  o.s.frv. </a:t>
            </a:r>
          </a:p>
          <a:p>
            <a:endParaRPr lang="is-IS" baseline="0" dirty="0" smtClean="0"/>
          </a:p>
          <a:p>
            <a:r>
              <a:rPr lang="is-IS" baseline="0" dirty="0" smtClean="0"/>
              <a:t>Í neðri glugganum eru birtar ýmsar stillingar í hugbúnaðinum, t.d. hámarkskraftur, hjálparhljóð o. fl.  </a:t>
            </a:r>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13</a:t>
            </a:fld>
            <a:endParaRPr lang="en-US"/>
          </a:p>
        </p:txBody>
      </p:sp>
      <p:sp>
        <p:nvSpPr>
          <p:cNvPr id="5" name="Date Placeholder 4"/>
          <p:cNvSpPr>
            <a:spLocks noGrp="1"/>
          </p:cNvSpPr>
          <p:nvPr>
            <p:ph type="dt" idx="11"/>
          </p:nvPr>
        </p:nvSpPr>
        <p:spPr/>
        <p:txBody>
          <a:bodyPr/>
          <a:lstStyle/>
          <a:p>
            <a:fld id="{C85A4C17-2ADC-40C2-9AF9-564B525ECDE0}" type="datetime9">
              <a:rPr lang="is-IS" smtClean="0"/>
              <a:pPr/>
              <a:t>9.9.2008 13:41:46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Notandinn getur valið um notkun eftirtalinna hjálpartækja:</a:t>
            </a:r>
          </a:p>
          <a:p>
            <a:endParaRPr lang="is-IS" dirty="0" smtClean="0"/>
          </a:p>
          <a:p>
            <a:r>
              <a:rPr lang="is-IS" dirty="0" smtClean="0"/>
              <a:t>Það er talgervill sem talar ensku (hljóðdæmi)</a:t>
            </a:r>
          </a:p>
          <a:p>
            <a:endParaRPr lang="is-IS" dirty="0" smtClean="0"/>
          </a:p>
          <a:p>
            <a:r>
              <a:rPr lang="is-IS" dirty="0" smtClean="0"/>
              <a:t>Svo er samfellt víðóma hljóð frá tóngjafa  (hljóðdæmi)</a:t>
            </a:r>
          </a:p>
          <a:p>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14</a:t>
            </a:fld>
            <a:endParaRPr lang="en-US"/>
          </a:p>
        </p:txBody>
      </p:sp>
      <p:sp>
        <p:nvSpPr>
          <p:cNvPr id="5" name="Date Placeholder 4"/>
          <p:cNvSpPr>
            <a:spLocks noGrp="1"/>
          </p:cNvSpPr>
          <p:nvPr>
            <p:ph type="dt" idx="11"/>
          </p:nvPr>
        </p:nvSpPr>
        <p:spPr/>
        <p:txBody>
          <a:bodyPr/>
          <a:lstStyle/>
          <a:p>
            <a:fld id="{77DAC257-7DBD-4D29-884D-92ABF08427FB}" type="datetime9">
              <a:rPr lang="is-IS" smtClean="0"/>
              <a:pPr/>
              <a:t>9.9.2008 13:41:46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noProof="0" dirty="0" smtClean="0"/>
              <a:t>Þegar stærðfræðistafurinn var hannaður var það haft að leiðarljósi að auðvelt væri að færa kerfið yfir í önnur stýrikerfi og skipta um jaðartæki eins og </a:t>
            </a:r>
            <a:r>
              <a:rPr lang="is-IS" noProof="0" dirty="0" err="1" smtClean="0"/>
              <a:t>þreifistafinn</a:t>
            </a:r>
            <a:r>
              <a:rPr lang="is-IS" noProof="0" dirty="0" smtClean="0"/>
              <a:t> og hljóðbúnaðinn. </a:t>
            </a:r>
          </a:p>
          <a:p>
            <a:endParaRPr lang="is-IS" noProof="0" dirty="0" smtClean="0"/>
          </a:p>
          <a:p>
            <a:r>
              <a:rPr lang="is-IS" noProof="0" dirty="0" smtClean="0"/>
              <a:t>Tveggja laga hönnun var notuð það er að segja</a:t>
            </a:r>
            <a:r>
              <a:rPr lang="is-IS" baseline="0" noProof="0" dirty="0" smtClean="0"/>
              <a:t> viðmótslag og vinnslulag. Þetta var gert til </a:t>
            </a:r>
            <a:r>
              <a:rPr lang="is-IS" noProof="0" dirty="0" smtClean="0"/>
              <a:t>að hægt væri að skipta viðmótslaginu eða vinnslulaginu út. </a:t>
            </a:r>
          </a:p>
          <a:p>
            <a:endParaRPr lang="is-IS" noProof="0" dirty="0" smtClean="0"/>
          </a:p>
          <a:p>
            <a:r>
              <a:rPr lang="is-IS" noProof="0" dirty="0" smtClean="0"/>
              <a:t>Notuð var tveggja þráða hönnun til að viðmótið gæti ekki truflað vinnslulagið. Ef vinnslulagið er truflað eitt augnablik er stafurinn</a:t>
            </a:r>
            <a:r>
              <a:rPr lang="is-IS" baseline="0" noProof="0" dirty="0" smtClean="0"/>
              <a:t> einnig úr leik og getur þannig truflað notandann. </a:t>
            </a:r>
            <a:endParaRPr lang="is-IS" noProof="0" dirty="0" smtClean="0"/>
          </a:p>
          <a:p>
            <a:endParaRPr lang="is-IS" noProof="0" dirty="0" smtClean="0"/>
          </a:p>
          <a:p>
            <a:r>
              <a:rPr lang="is-IS" noProof="0" dirty="0" smtClean="0"/>
              <a:t>Einnig var vinnslulaginu skipt upp þannig að</a:t>
            </a:r>
            <a:r>
              <a:rPr lang="is-IS" baseline="0" noProof="0" dirty="0" smtClean="0"/>
              <a:t> </a:t>
            </a:r>
            <a:r>
              <a:rPr lang="is-IS" noProof="0" dirty="0" smtClean="0"/>
              <a:t>notaðir voru hugrænir (eða </a:t>
            </a:r>
            <a:r>
              <a:rPr lang="is-IS" noProof="0" dirty="0" err="1" smtClean="0"/>
              <a:t>abstract</a:t>
            </a:r>
            <a:r>
              <a:rPr lang="is-IS" noProof="0" dirty="0" smtClean="0"/>
              <a:t> á ensku) klasar fyrir tengingu við </a:t>
            </a:r>
            <a:r>
              <a:rPr lang="is-IS" noProof="0" dirty="0" err="1" smtClean="0"/>
              <a:t>þreifistafinn</a:t>
            </a:r>
            <a:r>
              <a:rPr lang="is-IS" noProof="0" dirty="0" smtClean="0"/>
              <a:t> og hljóðið svo að auðvelt væri að skipta þeim klösum út. </a:t>
            </a:r>
            <a:endParaRPr lang="is-IS" noProof="0"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15</a:t>
            </a:fld>
            <a:endParaRPr lang="en-US"/>
          </a:p>
        </p:txBody>
      </p:sp>
      <p:sp>
        <p:nvSpPr>
          <p:cNvPr id="5" name="Date Placeholder 4"/>
          <p:cNvSpPr>
            <a:spLocks noGrp="1"/>
          </p:cNvSpPr>
          <p:nvPr>
            <p:ph type="dt" idx="11"/>
          </p:nvPr>
        </p:nvSpPr>
        <p:spPr/>
        <p:txBody>
          <a:bodyPr/>
          <a:lstStyle/>
          <a:p>
            <a:fld id="{8638E272-25CA-422A-9413-2F6F18327639}" type="datetime9">
              <a:rPr lang="is-IS" smtClean="0"/>
              <a:pPr/>
              <a:t>9.9.2008 13:41:46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a:spcBef>
                <a:spcPct val="0"/>
              </a:spcBef>
            </a:pPr>
            <a:r>
              <a:rPr lang="is-IS" noProof="0" dirty="0" smtClean="0"/>
              <a:t>Við gerð</a:t>
            </a:r>
            <a:r>
              <a:rPr lang="is-IS" baseline="0" noProof="0" dirty="0" smtClean="0"/>
              <a:t> hugbúnaðarins </a:t>
            </a:r>
            <a:r>
              <a:rPr lang="is-IS" noProof="0" dirty="0" smtClean="0"/>
              <a:t>var notað forritunarmálið C++ og þýðandinn </a:t>
            </a:r>
            <a:r>
              <a:rPr lang="is-IS" noProof="0" dirty="0" err="1" smtClean="0"/>
              <a:t>gcc</a:t>
            </a:r>
            <a:r>
              <a:rPr lang="is-IS" noProof="0" dirty="0" smtClean="0"/>
              <a:t> (útgáfa 4.1.1) sem er c++ þýðandi á </a:t>
            </a:r>
            <a:r>
              <a:rPr lang="is-IS" noProof="0" dirty="0" err="1" smtClean="0"/>
              <a:t>linux</a:t>
            </a:r>
            <a:r>
              <a:rPr lang="is-IS" noProof="0" dirty="0" smtClean="0"/>
              <a:t>-stýrikerfinu </a:t>
            </a:r>
            <a:r>
              <a:rPr lang="is-IS" noProof="0" dirty="0" err="1" smtClean="0"/>
              <a:t>RedHat</a:t>
            </a:r>
            <a:r>
              <a:rPr lang="is-IS" noProof="0" dirty="0" smtClean="0"/>
              <a:t> (4.1.1-51).</a:t>
            </a:r>
          </a:p>
          <a:p>
            <a:pPr>
              <a:spcBef>
                <a:spcPct val="0"/>
              </a:spcBef>
            </a:pPr>
            <a:endParaRPr lang="is-IS" noProof="0" dirty="0" smtClean="0"/>
          </a:p>
          <a:p>
            <a:pPr>
              <a:spcBef>
                <a:spcPct val="0"/>
              </a:spcBef>
            </a:pPr>
            <a:r>
              <a:rPr lang="is-IS" noProof="0" dirty="0" smtClean="0"/>
              <a:t>Samskiptin við </a:t>
            </a:r>
            <a:r>
              <a:rPr lang="is-IS" noProof="0" dirty="0" err="1" smtClean="0"/>
              <a:t>þreifistafinn</a:t>
            </a:r>
            <a:r>
              <a:rPr lang="is-IS" noProof="0" dirty="0" smtClean="0"/>
              <a:t> fóru í gegnum </a:t>
            </a:r>
            <a:r>
              <a:rPr lang="is-IS" noProof="0" dirty="0" err="1" smtClean="0"/>
              <a:t>Open</a:t>
            </a:r>
            <a:r>
              <a:rPr lang="is-IS" noProof="0" dirty="0" smtClean="0"/>
              <a:t> </a:t>
            </a:r>
            <a:r>
              <a:rPr lang="is-IS" noProof="0" dirty="0" err="1" smtClean="0"/>
              <a:t>Haptic</a:t>
            </a:r>
            <a:r>
              <a:rPr lang="is-IS" noProof="0" dirty="0" smtClean="0"/>
              <a:t> SDK (2.0) sem er framleitt af fyrirtækinu</a:t>
            </a:r>
            <a:r>
              <a:rPr lang="is-IS" baseline="0" noProof="0" dirty="0" smtClean="0"/>
              <a:t> </a:t>
            </a:r>
            <a:r>
              <a:rPr lang="is-IS" noProof="0" dirty="0" smtClean="0"/>
              <a:t>sem framleiðir </a:t>
            </a:r>
            <a:r>
              <a:rPr lang="is-IS" noProof="0" dirty="0" err="1" smtClean="0"/>
              <a:t>þreifistafinn</a:t>
            </a:r>
            <a:r>
              <a:rPr lang="is-IS" noProof="0" dirty="0" smtClean="0"/>
              <a:t> sem ég nota</a:t>
            </a:r>
          </a:p>
          <a:p>
            <a:pPr>
              <a:spcBef>
                <a:spcPct val="0"/>
              </a:spcBef>
            </a:pPr>
            <a:endParaRPr lang="is-IS" noProof="0" dirty="0" smtClean="0"/>
          </a:p>
          <a:p>
            <a:pPr>
              <a:spcBef>
                <a:spcPct val="0"/>
              </a:spcBef>
            </a:pPr>
            <a:r>
              <a:rPr lang="is-IS" noProof="0" dirty="0" smtClean="0"/>
              <a:t>Notaður var QT (4.2.2) gluggastjóri sem sér um birta gluggana. </a:t>
            </a:r>
          </a:p>
          <a:p>
            <a:pPr>
              <a:spcBef>
                <a:spcPct val="0"/>
              </a:spcBef>
            </a:pPr>
            <a:endParaRPr lang="is-IS" noProof="0" dirty="0" smtClean="0"/>
          </a:p>
          <a:p>
            <a:pPr>
              <a:spcBef>
                <a:spcPct val="0"/>
              </a:spcBef>
            </a:pPr>
            <a:r>
              <a:rPr lang="is-IS" noProof="0" dirty="0" err="1" smtClean="0"/>
              <a:t>Open</a:t>
            </a:r>
            <a:r>
              <a:rPr lang="is-IS" noProof="0" dirty="0" smtClean="0"/>
              <a:t> AL (0.9) sér um að búa til víðóma hljóðin og </a:t>
            </a:r>
            <a:r>
              <a:rPr lang="is-IS" noProof="0" dirty="0" err="1" smtClean="0"/>
              <a:t>Flite</a:t>
            </a:r>
            <a:r>
              <a:rPr lang="is-IS" noProof="0" dirty="0" smtClean="0"/>
              <a:t> (1.3) er talgervillinn sem var notaður og talar hann á ensku</a:t>
            </a:r>
            <a:r>
              <a:rPr lang="is-IS" baseline="0" noProof="0" dirty="0" smtClean="0"/>
              <a:t>. E</a:t>
            </a:r>
            <a:r>
              <a:rPr lang="is-IS" noProof="0" dirty="0" smtClean="0"/>
              <a:t>ins og staðan er í dag þá styður hann ekki íslensku. </a:t>
            </a:r>
          </a:p>
          <a:p>
            <a:pPr>
              <a:spcBef>
                <a:spcPct val="0"/>
              </a:spcBef>
            </a:pPr>
            <a:endParaRPr lang="is-IS" noProof="0" dirty="0" smtClean="0"/>
          </a:p>
          <a:p>
            <a:pPr>
              <a:spcBef>
                <a:spcPct val="0"/>
              </a:spcBef>
            </a:pPr>
            <a:r>
              <a:rPr lang="is-IS" noProof="0" dirty="0" smtClean="0"/>
              <a:t>Öll þessi tækni, nema </a:t>
            </a:r>
            <a:r>
              <a:rPr lang="is-IS" noProof="0" dirty="0" err="1" smtClean="0"/>
              <a:t>Flite</a:t>
            </a:r>
            <a:r>
              <a:rPr lang="is-IS" noProof="0" dirty="0" smtClean="0"/>
              <a:t>, er studd á </a:t>
            </a:r>
            <a:r>
              <a:rPr lang="is-IS" noProof="0" dirty="0" err="1" smtClean="0"/>
              <a:t>stýrikefunum</a:t>
            </a:r>
            <a:r>
              <a:rPr lang="is-IS" noProof="0" dirty="0" smtClean="0"/>
              <a:t> Linux, Windows og OS X frá Apple. </a:t>
            </a:r>
          </a:p>
          <a:p>
            <a:pPr>
              <a:spcBef>
                <a:spcPct val="0"/>
              </a:spcBef>
            </a:pPr>
            <a:endParaRPr lang="is-IS" noProof="0" dirty="0" smtClean="0"/>
          </a:p>
          <a:p>
            <a:pPr>
              <a:spcBef>
                <a:spcPct val="0"/>
              </a:spcBef>
            </a:pPr>
            <a:r>
              <a:rPr lang="is-IS" noProof="0" dirty="0" smtClean="0"/>
              <a:t> </a:t>
            </a:r>
            <a:r>
              <a:rPr lang="is-IS" noProof="0" dirty="0" err="1" smtClean="0"/>
              <a:t>Flite</a:t>
            </a:r>
            <a:r>
              <a:rPr lang="is-IS" noProof="0" dirty="0" smtClean="0"/>
              <a:t> er studdur á Linux og það er hægt að keyra hann upp á </a:t>
            </a:r>
            <a:r>
              <a:rPr lang="is-IS" noProof="0" dirty="0" err="1" smtClean="0"/>
              <a:t>windows</a:t>
            </a:r>
            <a:r>
              <a:rPr lang="is-IS" noProof="0" dirty="0" smtClean="0"/>
              <a:t> í gegnum hermi</a:t>
            </a:r>
            <a:r>
              <a:rPr lang="en-US" noProof="0" dirty="0" smtClean="0"/>
              <a:t>.</a:t>
            </a:r>
            <a:endParaRPr lang="is-IS" noProof="0" dirty="0" smtClean="0"/>
          </a:p>
          <a:p>
            <a:pPr>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EFDBFD07-EDB2-4879-AFDF-9D5523DA2BEC}" type="slidenum">
              <a:rPr lang="en-US"/>
              <a:pPr/>
              <a:t>16</a:t>
            </a:fld>
            <a:endParaRPr lang="en-US"/>
          </a:p>
        </p:txBody>
      </p:sp>
      <p:sp>
        <p:nvSpPr>
          <p:cNvPr id="5" name="Date Placeholder 4"/>
          <p:cNvSpPr>
            <a:spLocks noGrp="1"/>
          </p:cNvSpPr>
          <p:nvPr>
            <p:ph type="dt" idx="10"/>
          </p:nvPr>
        </p:nvSpPr>
        <p:spPr/>
        <p:txBody>
          <a:bodyPr/>
          <a:lstStyle/>
          <a:p>
            <a:fld id="{19938E6E-3A8E-4FA1-84EA-94D497520F74}" type="datetime9">
              <a:rPr lang="is-IS" smtClean="0"/>
              <a:pPr/>
              <a:t>9.9.2008 13:41:46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is-IS" noProof="0" dirty="0" smtClean="0"/>
              <a:t>Hér sjáum við skýringarmyn</a:t>
            </a:r>
            <a:r>
              <a:rPr lang="is-IS" baseline="0" noProof="0" dirty="0" smtClean="0"/>
              <a:t>d af flæðinu í forritinu</a:t>
            </a:r>
          </a:p>
          <a:p>
            <a:endParaRPr lang="is-IS" noProof="0" dirty="0" smtClean="0"/>
          </a:p>
          <a:p>
            <a:r>
              <a:rPr lang="is-IS" noProof="0" dirty="0" smtClean="0"/>
              <a:t>Þegar slegið er inn stærðfræðifall sem texti í innsláttarformið tekur stærðfræðistafurinn textann og fer að túlka hann sem formúlu.</a:t>
            </a:r>
          </a:p>
          <a:p>
            <a:endParaRPr lang="is-IS" noProof="0" dirty="0" smtClean="0"/>
          </a:p>
          <a:p>
            <a:r>
              <a:rPr lang="is-IS" noProof="0" dirty="0" smtClean="0"/>
              <a:t>Því næst býr hann til nákvæma punktaröð sem lýsir fallinu</a:t>
            </a:r>
            <a:r>
              <a:rPr lang="is-IS" baseline="0" noProof="0" dirty="0" smtClean="0"/>
              <a:t> </a:t>
            </a:r>
            <a:endParaRPr lang="is-IS" noProof="0" dirty="0" smtClean="0"/>
          </a:p>
          <a:p>
            <a:endParaRPr lang="is-IS" noProof="0" dirty="0" smtClean="0"/>
          </a:p>
          <a:p>
            <a:r>
              <a:rPr lang="is-IS" noProof="0" dirty="0" smtClean="0"/>
              <a:t>Til að auka hraða í kerfinu eru þeir punktar fjarlægðir sem eru óþarflega nákvæmir og skipta því ekki máli. T.d. Þarf bara tvo punkta fyrir beina línu en mun</a:t>
            </a:r>
            <a:r>
              <a:rPr lang="is-IS" baseline="0" noProof="0" dirty="0" smtClean="0"/>
              <a:t> fleiri fyrir fleygboga</a:t>
            </a:r>
            <a:endParaRPr lang="is-IS" noProof="0" dirty="0" smtClean="0"/>
          </a:p>
          <a:p>
            <a:endParaRPr lang="is-IS" noProof="0" dirty="0" smtClean="0"/>
          </a:p>
          <a:p>
            <a:r>
              <a:rPr lang="is-IS" noProof="0" dirty="0" smtClean="0"/>
              <a:t>Stærðfræðistafurinn er með sér þráð (e.</a:t>
            </a:r>
            <a:r>
              <a:rPr lang="is-IS" baseline="0" noProof="0" dirty="0" smtClean="0"/>
              <a:t> </a:t>
            </a:r>
            <a:r>
              <a:rPr lang="is-IS" baseline="0" noProof="0" dirty="0" err="1" smtClean="0"/>
              <a:t>t</a:t>
            </a:r>
            <a:r>
              <a:rPr lang="is-IS" noProof="0" dirty="0" err="1" smtClean="0"/>
              <a:t>hread</a:t>
            </a:r>
            <a:r>
              <a:rPr lang="is-IS" noProof="0" dirty="0" smtClean="0"/>
              <a:t>) sem sér um að þjónusta stafinn. Þráðurinn sér um að taka stöðuna á stafnum það er að segja staðsetninguna á öllum liðum hans en þeir eru sex og er varpað yfir í x, y og z. </a:t>
            </a:r>
          </a:p>
          <a:p>
            <a:endParaRPr lang="is-IS" noProof="0" dirty="0" smtClean="0"/>
          </a:p>
          <a:p>
            <a:r>
              <a:rPr lang="is-IS" noProof="0" dirty="0" smtClean="0"/>
              <a:t>Því næst er fundin minnsta fjarlægð frá stafnum yfir til fallsins. </a:t>
            </a:r>
          </a:p>
          <a:p>
            <a:endParaRPr lang="is-IS" noProof="0" dirty="0" smtClean="0"/>
          </a:p>
          <a:p>
            <a:r>
              <a:rPr lang="is-IS" noProof="0" dirty="0" smtClean="0"/>
              <a:t>Eftir það er reiknað út hvernig best er að láta stafinn hegða sér og honum er síðan sagt að gera það. </a:t>
            </a:r>
          </a:p>
          <a:p>
            <a:endParaRPr lang="is-IS" noProof="0" dirty="0" smtClean="0"/>
          </a:p>
          <a:p>
            <a:r>
              <a:rPr lang="is-IS" noProof="0" dirty="0" smtClean="0"/>
              <a:t>Því næst fær hljóðhlutinn að útfæra sýna hegðun. </a:t>
            </a:r>
          </a:p>
          <a:p>
            <a:endParaRPr lang="is-IS" noProof="0" dirty="0" smtClean="0"/>
          </a:p>
          <a:p>
            <a:r>
              <a:rPr lang="is-IS" noProof="0" dirty="0" smtClean="0"/>
              <a:t>Síðan fer þráðurinn annan hring og framkvæmir þetta mörgum sinnum á sekúndu.</a:t>
            </a:r>
          </a:p>
          <a:p>
            <a:endParaRPr lang="en-US" dirty="0" smtClean="0"/>
          </a:p>
          <a:p>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17</a:t>
            </a:fld>
            <a:endParaRPr lang="en-US"/>
          </a:p>
        </p:txBody>
      </p:sp>
      <p:sp>
        <p:nvSpPr>
          <p:cNvPr id="5" name="Date Placeholder 4"/>
          <p:cNvSpPr>
            <a:spLocks noGrp="1"/>
          </p:cNvSpPr>
          <p:nvPr>
            <p:ph type="dt" idx="11"/>
          </p:nvPr>
        </p:nvSpPr>
        <p:spPr/>
        <p:txBody>
          <a:bodyPr/>
          <a:lstStyle/>
          <a:p>
            <a:fld id="{E6DAC7FE-1956-419D-A9C6-A44C8D621B6F}" type="datetime9">
              <a:rPr lang="is-IS" smtClean="0"/>
              <a:pPr/>
              <a:t>9.9.2008 13:41:49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noProof="0" dirty="0" smtClean="0"/>
              <a:t>Þegar stærðfræðistafurinn var tilbúinn kom að tilrauninni.</a:t>
            </a:r>
          </a:p>
          <a:p>
            <a:r>
              <a:rPr lang="is-IS" noProof="0" dirty="0" smtClean="0"/>
              <a:t> </a:t>
            </a:r>
          </a:p>
          <a:p>
            <a:r>
              <a:rPr lang="is-IS" noProof="0" dirty="0" smtClean="0"/>
              <a:t>Sett var upp tilraun sem var ætlað að svara ýmsum spurningum varðandi kosti þess og galla fyrir blinda að nota stærðfræðistafinn sem hjálpartæki við nám í stærðfræði. </a:t>
            </a:r>
          </a:p>
          <a:p>
            <a:endParaRPr lang="is-IS" noProof="0" dirty="0" smtClean="0"/>
          </a:p>
          <a:p>
            <a:r>
              <a:rPr lang="is-IS" noProof="0" dirty="0" smtClean="0"/>
              <a:t>Og r</a:t>
            </a:r>
            <a:r>
              <a:rPr lang="is-IS" dirty="0" err="1" smtClean="0"/>
              <a:t>annsóknarspurningarnar</a:t>
            </a:r>
            <a:r>
              <a:rPr lang="is-IS" dirty="0" smtClean="0"/>
              <a:t>  eru:</a:t>
            </a:r>
          </a:p>
          <a:p>
            <a:endParaRPr lang="is-IS" dirty="0" smtClean="0"/>
          </a:p>
          <a:p>
            <a:pPr marL="514350" indent="-514350">
              <a:buFont typeface="+mj-lt"/>
              <a:buAutoNum type="arabicPeriod"/>
            </a:pPr>
            <a:r>
              <a:rPr lang="is-IS" dirty="0" smtClean="0"/>
              <a:t>Hvaða tækni nýtist best, a) stærðfræðistafur án hljóðs, b) með samfelldu víðóma hljóði eða c) með talgervli?</a:t>
            </a:r>
          </a:p>
          <a:p>
            <a:pPr marL="514350" indent="-514350">
              <a:buFont typeface="+mj-lt"/>
              <a:buAutoNum type="arabicPeriod"/>
            </a:pPr>
            <a:endParaRPr lang="is-IS" dirty="0" smtClean="0"/>
          </a:p>
          <a:p>
            <a:pPr marL="514350" indent="-514350">
              <a:buFont typeface="+mj-lt"/>
              <a:buAutoNum type="arabicPeriod"/>
            </a:pPr>
            <a:r>
              <a:rPr lang="is-IS" dirty="0" smtClean="0"/>
              <a:t>Er munur á skoðun einstakra ferla með stærðfræðistafnum? </a:t>
            </a:r>
          </a:p>
          <a:p>
            <a:pPr marL="514350" indent="-514350">
              <a:buFont typeface="+mj-lt"/>
              <a:buAutoNum type="arabicPeriod"/>
            </a:pPr>
            <a:endParaRPr lang="is-IS" dirty="0" smtClean="0"/>
          </a:p>
          <a:p>
            <a:pPr marL="514350" indent="-514350">
              <a:buFont typeface="+mj-lt"/>
              <a:buAutoNum type="arabicPeriod"/>
            </a:pPr>
            <a:r>
              <a:rPr lang="is-IS" dirty="0" smtClean="0"/>
              <a:t>Er stærðfræðistafurinn líklegur til að nýtast blindum við nám í stærðfræði umfram núverandi tækni?</a:t>
            </a:r>
          </a:p>
          <a:p>
            <a:endParaRPr lang="is-IS" noProof="0" dirty="0" smtClean="0"/>
          </a:p>
        </p:txBody>
      </p:sp>
      <p:sp>
        <p:nvSpPr>
          <p:cNvPr id="4" name="Slide Number Placeholder 3"/>
          <p:cNvSpPr>
            <a:spLocks noGrp="1"/>
          </p:cNvSpPr>
          <p:nvPr>
            <p:ph type="sldNum" sz="quarter" idx="10"/>
          </p:nvPr>
        </p:nvSpPr>
        <p:spPr/>
        <p:txBody>
          <a:bodyPr/>
          <a:lstStyle/>
          <a:p>
            <a:fld id="{FF218D79-07BE-4DD1-8A9C-76C55C632362}" type="slidenum">
              <a:rPr lang="en-US" smtClean="0"/>
              <a:pPr/>
              <a:t>18</a:t>
            </a:fld>
            <a:endParaRPr lang="en-US"/>
          </a:p>
        </p:txBody>
      </p:sp>
      <p:sp>
        <p:nvSpPr>
          <p:cNvPr id="5" name="Date Placeholder 4"/>
          <p:cNvSpPr>
            <a:spLocks noGrp="1"/>
          </p:cNvSpPr>
          <p:nvPr>
            <p:ph type="dt" idx="11"/>
          </p:nvPr>
        </p:nvSpPr>
        <p:spPr/>
        <p:txBody>
          <a:bodyPr/>
          <a:lstStyle/>
          <a:p>
            <a:fld id="{BD3FC4C9-3194-4912-8A2B-A69ABED46DCE}" type="datetime9">
              <a:rPr lang="is-IS" smtClean="0"/>
              <a:pPr/>
              <a:t>9.9.2008 13:41:49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is-IS" noProof="0" dirty="0" smtClean="0"/>
              <a:t>Þátttakendur  í tilrauninni voru  </a:t>
            </a:r>
          </a:p>
          <a:p>
            <a:endParaRPr lang="is-IS" noProof="0" dirty="0" smtClean="0"/>
          </a:p>
          <a:p>
            <a:r>
              <a:rPr lang="is-IS" noProof="0" dirty="0" smtClean="0"/>
              <a:t>Sex blindir eða sjónskertir</a:t>
            </a:r>
          </a:p>
          <a:p>
            <a:endParaRPr lang="is-IS" noProof="0" dirty="0" smtClean="0"/>
          </a:p>
          <a:p>
            <a:r>
              <a:rPr lang="is-IS" noProof="0" dirty="0" smtClean="0"/>
              <a:t>Og sex sjáandi með</a:t>
            </a:r>
            <a:r>
              <a:rPr lang="is-IS" baseline="0" noProof="0" dirty="0" smtClean="0"/>
              <a:t> bundið fyrir augun.</a:t>
            </a:r>
            <a:endParaRPr lang="is-IS" noProof="0" dirty="0" smtClean="0"/>
          </a:p>
          <a:p>
            <a:endParaRPr lang="is-IS" noProof="0" dirty="0" smtClean="0"/>
          </a:p>
          <a:p>
            <a:r>
              <a:rPr lang="is-IS" noProof="0" dirty="0" smtClean="0"/>
              <a:t>Þrír af þessum blindu reyndust ekki hafa næga undirstöðu í stærðfræði og var niðurstöðum þeirra sleppt í úrvinnslunni</a:t>
            </a:r>
          </a:p>
          <a:p>
            <a:endParaRPr lang="is-IS" noProof="0" dirty="0" smtClean="0"/>
          </a:p>
          <a:p>
            <a:r>
              <a:rPr lang="is-IS" noProof="0" dirty="0" smtClean="0"/>
              <a:t>Blindir nemendur í viðkomandi aldursflokki (15-25 ára) eru einfaldlega ekki fleiri í landinu</a:t>
            </a:r>
          </a:p>
        </p:txBody>
      </p:sp>
      <p:sp>
        <p:nvSpPr>
          <p:cNvPr id="32772" name="Slide Number Placeholder 3"/>
          <p:cNvSpPr>
            <a:spLocks noGrp="1"/>
          </p:cNvSpPr>
          <p:nvPr>
            <p:ph type="sldNum" sz="quarter" idx="5"/>
          </p:nvPr>
        </p:nvSpPr>
        <p:spPr bwMode="auto">
          <a:noFill/>
          <a:ln>
            <a:miter lim="800000"/>
            <a:headEnd/>
            <a:tailEnd/>
          </a:ln>
        </p:spPr>
        <p:txBody>
          <a:bodyPr/>
          <a:lstStyle/>
          <a:p>
            <a:fld id="{3C395C72-9B68-4752-BA67-4DDE26B13B33}" type="slidenum">
              <a:rPr lang="en-US"/>
              <a:pPr/>
              <a:t>19</a:t>
            </a:fld>
            <a:endParaRPr lang="en-US"/>
          </a:p>
        </p:txBody>
      </p:sp>
      <p:sp>
        <p:nvSpPr>
          <p:cNvPr id="5" name="Date Placeholder 4"/>
          <p:cNvSpPr>
            <a:spLocks noGrp="1"/>
          </p:cNvSpPr>
          <p:nvPr>
            <p:ph type="dt" idx="10"/>
          </p:nvPr>
        </p:nvSpPr>
        <p:spPr/>
        <p:txBody>
          <a:bodyPr/>
          <a:lstStyle/>
          <a:p>
            <a:fld id="{0BE9E7B2-C2CE-494B-9B79-8278D74B78B3}" type="datetime9">
              <a:rPr lang="is-IS" smtClean="0"/>
              <a:pPr/>
              <a:t>9.9.2008 13:41:49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Verkefnið mitt, stærðfræðistafurinn , er hluti af stærra verkefni sem heitir „Marghátta notendaviðmót til að auka aðgengi blindra“. </a:t>
            </a:r>
          </a:p>
          <a:p>
            <a:endParaRPr lang="is-IS" dirty="0" smtClean="0"/>
          </a:p>
          <a:p>
            <a:r>
              <a:rPr lang="is-IS" dirty="0" smtClean="0"/>
              <a:t>Það er styrkt af Rannsóknasjóði þ.e. Rannís og verkefnisstjóri þess er Ebba Þóra Hvannberg.</a:t>
            </a:r>
          </a:p>
          <a:p>
            <a:endParaRPr lang="is-IS" dirty="0" smtClean="0"/>
          </a:p>
          <a:p>
            <a:r>
              <a:rPr lang="is-IS" dirty="0" smtClean="0"/>
              <a:t>Umsjónarmenn meistaraverkefnisins hjá mér eru þau Ebba Þóra Hvannberg prófessor og Hjálmtýr Hafsteinsson dósent</a:t>
            </a:r>
          </a:p>
          <a:p>
            <a:endParaRPr lang="is-IS" dirty="0" smtClean="0"/>
          </a:p>
          <a:p>
            <a:r>
              <a:rPr lang="is-IS" dirty="0" smtClean="0"/>
              <a:t>Með orðinu marghátta notendaviðmót er átt við tækni</a:t>
            </a:r>
            <a:r>
              <a:rPr lang="is-IS" baseline="0" dirty="0" smtClean="0"/>
              <a:t> sem byggist á mismunandi skynjun notandans, t.d.  snertiskyni, hljóði, hreyfingu, sjón o.s.frv.  (</a:t>
            </a:r>
            <a:r>
              <a:rPr lang="is-IS" baseline="0" dirty="0" err="1" smtClean="0"/>
              <a:t>þreifistafur</a:t>
            </a:r>
            <a:r>
              <a:rPr lang="is-IS" baseline="0" dirty="0" smtClean="0"/>
              <a:t>, talgervill, lyklaborð, tölvuskjár) </a:t>
            </a:r>
          </a:p>
          <a:p>
            <a:endParaRPr lang="is-IS" baseline="0" dirty="0" smtClean="0"/>
          </a:p>
          <a:p>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2</a:t>
            </a:fld>
            <a:endParaRPr lang="en-US"/>
          </a:p>
        </p:txBody>
      </p:sp>
      <p:sp>
        <p:nvSpPr>
          <p:cNvPr id="5" name="Date Placeholder 4"/>
          <p:cNvSpPr>
            <a:spLocks noGrp="1"/>
          </p:cNvSpPr>
          <p:nvPr>
            <p:ph type="dt" idx="11"/>
          </p:nvPr>
        </p:nvSpPr>
        <p:spPr/>
        <p:txBody>
          <a:bodyPr/>
          <a:lstStyle/>
          <a:p>
            <a:fld id="{AE79E362-D0BE-4BCC-AF93-46D19BEC46DD}" type="datetime9">
              <a:rPr lang="is-IS" smtClean="0"/>
              <a:pPr/>
              <a:t>9.9.2008 13:41:46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is-IS" dirty="0" smtClean="0"/>
          </a:p>
          <a:p>
            <a:r>
              <a:rPr lang="is-IS" dirty="0" smtClean="0"/>
              <a:t>Tilraunin var</a:t>
            </a:r>
            <a:r>
              <a:rPr lang="is-IS" baseline="0" dirty="0" smtClean="0"/>
              <a:t> þannig unnin að einn var prófaður í einu. Fyrst var lagður spurningalisti fyrir þátttakandann, því næst var honum kennt á stærðfæðistafinn ásamt því að fá smá upprifjun í stærðfræði.  Svo var hann æfður í að nota stærðfræðistafinn og látinn leysa nokkur dæmi með honum með hjálp og leiðsögn. </a:t>
            </a:r>
          </a:p>
          <a:p>
            <a:endParaRPr lang="is-IS" baseline="0" dirty="0" smtClean="0"/>
          </a:p>
          <a:p>
            <a:r>
              <a:rPr lang="is-IS" baseline="0" dirty="0" smtClean="0"/>
              <a:t>Eftir þjálfunina fór hann í sjálft verkefnið og þá fékk hann enga hjálp við að leysa dæmin. Hver þátttakandi fékk ákveðið hópnúmer sem sagði til um í hvaða röð hann ætti að nota hjálpatækin eða mismunandi tækni við að leysa verkefnin. Möguleikarnir voru  stærðfræðistafur án hljóðs,  með samfelldu víðóma hljóði og með talgervli. </a:t>
            </a:r>
          </a:p>
          <a:p>
            <a:endParaRPr lang="is-IS" baseline="0" dirty="0" smtClean="0"/>
          </a:p>
          <a:p>
            <a:r>
              <a:rPr lang="is-IS" baseline="0" dirty="0" smtClean="0"/>
              <a:t>Verkefnunum var skipt niður í liði  og eftir hvern lið kom spurningalisti. Fyrsti liðurinn var hugsaður sem upphitun og átti að finna núllstöðvar í fallinu y=x. </a:t>
            </a:r>
          </a:p>
          <a:p>
            <a:endParaRPr lang="is-IS" baseline="0" dirty="0" smtClean="0"/>
          </a:p>
          <a:p>
            <a:r>
              <a:rPr lang="is-IS" baseline="0" dirty="0" smtClean="0"/>
              <a:t>Í öðrum lið átti  að þekkja fallið y=x og fengu þátttakendur þrjú blöð fyrir framan sig og var eitt þeirra með réttu falli. </a:t>
            </a:r>
          </a:p>
          <a:p>
            <a:endParaRPr lang="is-IS" baseline="0" dirty="0" smtClean="0"/>
          </a:p>
          <a:p>
            <a:r>
              <a:rPr lang="is-IS" baseline="0" dirty="0" smtClean="0"/>
              <a:t>Í þriðja liðnum átti að þekkja fallið y=2x+2 og aftur fengu þátttakendur önnur þrjú blöð. </a:t>
            </a:r>
          </a:p>
          <a:p>
            <a:endParaRPr lang="is-IS" baseline="0" dirty="0" smtClean="0"/>
          </a:p>
          <a:p>
            <a:r>
              <a:rPr lang="is-IS" baseline="0" dirty="0" smtClean="0"/>
              <a:t>Í seinasta og fjórða lið átti að þekkja fallið y= x í öðru veldi og enn fengu þátttakendur þrjú ný blöð með ferlum. Þegar þátttakendur voru búnir að leysa verkefnin með öllum hjálpartækjunum kom spurningalisti.</a:t>
            </a:r>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20</a:t>
            </a:fld>
            <a:endParaRPr lang="en-US"/>
          </a:p>
        </p:txBody>
      </p:sp>
      <p:sp>
        <p:nvSpPr>
          <p:cNvPr id="5" name="Date Placeholder 4"/>
          <p:cNvSpPr>
            <a:spLocks noGrp="1"/>
          </p:cNvSpPr>
          <p:nvPr>
            <p:ph type="dt" idx="11"/>
          </p:nvPr>
        </p:nvSpPr>
        <p:spPr/>
        <p:txBody>
          <a:bodyPr/>
          <a:lstStyle/>
          <a:p>
            <a:fld id="{D112FE86-CFDC-4869-9E9C-6BD30A625A3B}" type="datetime9">
              <a:rPr lang="is-IS" smtClean="0"/>
              <a:pPr/>
              <a:t>9.9.2008 13:41:49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Hérna er mynd af einum blindum</a:t>
            </a:r>
            <a:r>
              <a:rPr lang="is-IS" baseline="0" dirty="0" smtClean="0"/>
              <a:t> þátttakanda sem tók þátt í tilrauninni. En tilraunirnar voru gerðar heima hjá þeim eða heima hjá mér eftir því hvað hentaði þátttakendum betur. </a:t>
            </a:r>
          </a:p>
          <a:p>
            <a:endParaRPr lang="is-IS" baseline="0" dirty="0" smtClean="0"/>
          </a:p>
          <a:p>
            <a:r>
              <a:rPr lang="is-IS" b="1" baseline="0" dirty="0" smtClean="0"/>
              <a:t>Segja frá myndinni</a:t>
            </a:r>
          </a:p>
          <a:p>
            <a:endParaRPr lang="is-IS" baseline="0" dirty="0" smtClean="0"/>
          </a:p>
          <a:p>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21</a:t>
            </a:fld>
            <a:endParaRPr lang="en-US"/>
          </a:p>
        </p:txBody>
      </p:sp>
      <p:sp>
        <p:nvSpPr>
          <p:cNvPr id="5" name="Date Placeholder 4"/>
          <p:cNvSpPr>
            <a:spLocks noGrp="1"/>
          </p:cNvSpPr>
          <p:nvPr>
            <p:ph type="dt" idx="11"/>
          </p:nvPr>
        </p:nvSpPr>
        <p:spPr/>
        <p:txBody>
          <a:bodyPr/>
          <a:lstStyle/>
          <a:p>
            <a:fld id="{776AF24E-2BB7-43F0-B914-A4971EB06A95}" type="datetime9">
              <a:rPr lang="is-IS" smtClean="0"/>
              <a:pPr/>
              <a:t>9.9.2008 13:41:49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dirty="0" smtClean="0"/>
          </a:p>
          <a:p>
            <a:r>
              <a:rPr lang="is-IS" dirty="0" smtClean="0"/>
              <a:t>Gögnin  sem komu</a:t>
            </a:r>
            <a:r>
              <a:rPr lang="is-IS" baseline="0" dirty="0" smtClean="0"/>
              <a:t> úr tilrauninni voru allar hreyfingar á stærðfræðistafnum ásamt tímatökum og einnig var skráð hvenær upphleyptu blöðin voru notuð.</a:t>
            </a:r>
          </a:p>
          <a:p>
            <a:endParaRPr lang="is-IS" baseline="0" dirty="0" smtClean="0"/>
          </a:p>
          <a:p>
            <a:r>
              <a:rPr lang="is-IS" baseline="0" dirty="0" smtClean="0"/>
              <a:t>Spurningalisti var lagður fyrir þátttakendur áður en tilraunin hófst, eftir hvern lið og svo aftur eftir tilraunina. Öll gögnin voru svo sett inn í gagnagrunn til auðvelda úrvinnsluna.</a:t>
            </a:r>
          </a:p>
          <a:p>
            <a:endParaRPr lang="is-IS" baseline="0" dirty="0" smtClean="0"/>
          </a:p>
          <a:p>
            <a:r>
              <a:rPr lang="is-IS" baseline="0" dirty="0" smtClean="0"/>
              <a:t>Unnið var úr gögnunum þannig að gerðar voru tímatöflur og ýmsar yfirlitstöflur og unnið var úr spurningalistum með súluritum</a:t>
            </a:r>
          </a:p>
          <a:p>
            <a:endParaRPr lang="is-IS" dirty="0" smtClean="0"/>
          </a:p>
        </p:txBody>
      </p:sp>
      <p:sp>
        <p:nvSpPr>
          <p:cNvPr id="4" name="Slide Number Placeholder 3"/>
          <p:cNvSpPr>
            <a:spLocks noGrp="1"/>
          </p:cNvSpPr>
          <p:nvPr>
            <p:ph type="sldNum" sz="quarter" idx="10"/>
          </p:nvPr>
        </p:nvSpPr>
        <p:spPr/>
        <p:txBody>
          <a:bodyPr/>
          <a:lstStyle/>
          <a:p>
            <a:fld id="{FF218D79-07BE-4DD1-8A9C-76C55C632362}" type="slidenum">
              <a:rPr lang="en-US" smtClean="0"/>
              <a:pPr/>
              <a:t>22</a:t>
            </a:fld>
            <a:endParaRPr lang="en-US"/>
          </a:p>
        </p:txBody>
      </p:sp>
      <p:sp>
        <p:nvSpPr>
          <p:cNvPr id="5" name="Date Placeholder 4"/>
          <p:cNvSpPr>
            <a:spLocks noGrp="1"/>
          </p:cNvSpPr>
          <p:nvPr>
            <p:ph type="dt" idx="11"/>
          </p:nvPr>
        </p:nvSpPr>
        <p:spPr/>
        <p:txBody>
          <a:bodyPr/>
          <a:lstStyle/>
          <a:p>
            <a:fld id="{57412099-6377-421F-AF47-2384A6CE8B59}" type="datetime9">
              <a:rPr lang="is-IS" smtClean="0"/>
              <a:pPr/>
              <a:t>9.9.2008 13:41:49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Hérna sjáum við tímana sem það tók þátttakendur að leysa öll verkefnin.</a:t>
            </a:r>
            <a:r>
              <a:rPr lang="is-IS" baseline="0" dirty="0" smtClean="0"/>
              <a:t> </a:t>
            </a:r>
          </a:p>
          <a:p>
            <a:endParaRPr lang="is-IS" baseline="0" dirty="0" smtClean="0"/>
          </a:p>
          <a:p>
            <a:r>
              <a:rPr lang="is-IS" baseline="0" dirty="0" smtClean="0"/>
              <a:t>Tímarnir eru unnir út tölvuskráningu á notkun stafsins. </a:t>
            </a:r>
          </a:p>
          <a:p>
            <a:endParaRPr lang="is-IS" baseline="0" dirty="0" smtClean="0"/>
          </a:p>
          <a:p>
            <a:r>
              <a:rPr lang="is-IS" baseline="0" dirty="0" smtClean="0"/>
              <a:t>P1 til P6 eru sjáandi þátttakendur en P7, P9 </a:t>
            </a:r>
            <a:r>
              <a:rPr lang="is-IS" dirty="0" smtClean="0"/>
              <a:t> og P11 eru blindir.</a:t>
            </a:r>
          </a:p>
          <a:p>
            <a:endParaRPr lang="is-IS" dirty="0" smtClean="0"/>
          </a:p>
          <a:p>
            <a:r>
              <a:rPr lang="is-IS" dirty="0" smtClean="0"/>
              <a:t>Rauði liturinn merki</a:t>
            </a:r>
            <a:r>
              <a:rPr lang="is-IS" baseline="0" dirty="0" smtClean="0"/>
              <a:t>r að þátttakandanum tókst ekki að leysa verkefnið</a:t>
            </a:r>
          </a:p>
          <a:p>
            <a:endParaRPr lang="is-IS" baseline="0" dirty="0" smtClean="0"/>
          </a:p>
        </p:txBody>
      </p:sp>
      <p:sp>
        <p:nvSpPr>
          <p:cNvPr id="4" name="Slide Number Placeholder 3"/>
          <p:cNvSpPr>
            <a:spLocks noGrp="1"/>
          </p:cNvSpPr>
          <p:nvPr>
            <p:ph type="sldNum" sz="quarter" idx="10"/>
          </p:nvPr>
        </p:nvSpPr>
        <p:spPr/>
        <p:txBody>
          <a:bodyPr/>
          <a:lstStyle/>
          <a:p>
            <a:fld id="{FF218D79-07BE-4DD1-8A9C-76C55C632362}" type="slidenum">
              <a:rPr lang="en-US" smtClean="0"/>
              <a:pPr/>
              <a:t>23</a:t>
            </a:fld>
            <a:endParaRPr lang="en-US"/>
          </a:p>
        </p:txBody>
      </p:sp>
      <p:sp>
        <p:nvSpPr>
          <p:cNvPr id="5" name="Date Placeholder 4"/>
          <p:cNvSpPr>
            <a:spLocks noGrp="1"/>
          </p:cNvSpPr>
          <p:nvPr>
            <p:ph type="dt" idx="11"/>
          </p:nvPr>
        </p:nvSpPr>
        <p:spPr/>
        <p:txBody>
          <a:bodyPr/>
          <a:lstStyle/>
          <a:p>
            <a:fld id="{EDCE2D6B-9A4F-4C1D-BCEB-FA857CA2D239}" type="datetime9">
              <a:rPr lang="is-IS" smtClean="0"/>
              <a:pPr/>
              <a:t>9.9.2008 13:41:49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Þessar töflur sýna hvernig þátttakendum</a:t>
            </a:r>
            <a:r>
              <a:rPr lang="is-IS" baseline="0" dirty="0" smtClean="0"/>
              <a:t> gekk að leysa verkefnin.</a:t>
            </a:r>
          </a:p>
          <a:p>
            <a:endParaRPr lang="is-IS" baseline="0" dirty="0" smtClean="0"/>
          </a:p>
          <a:p>
            <a:r>
              <a:rPr lang="is-IS" baseline="0" dirty="0" smtClean="0"/>
              <a:t>Efri taflan sýnir hlutfall réttra lausna með mismunandi hjálpartækjum</a:t>
            </a:r>
          </a:p>
          <a:p>
            <a:endParaRPr lang="is-IS" baseline="0" dirty="0" smtClean="0"/>
          </a:p>
          <a:p>
            <a:r>
              <a:rPr lang="is-IS" baseline="0" dirty="0" smtClean="0"/>
              <a:t>En neðri taflan sýnir það sama nema eftir mismunandi föllum  </a:t>
            </a:r>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24</a:t>
            </a:fld>
            <a:endParaRPr lang="en-US"/>
          </a:p>
        </p:txBody>
      </p:sp>
      <p:sp>
        <p:nvSpPr>
          <p:cNvPr id="5" name="Date Placeholder 4"/>
          <p:cNvSpPr>
            <a:spLocks noGrp="1"/>
          </p:cNvSpPr>
          <p:nvPr>
            <p:ph type="dt" idx="11"/>
          </p:nvPr>
        </p:nvSpPr>
        <p:spPr/>
        <p:txBody>
          <a:bodyPr/>
          <a:lstStyle/>
          <a:p>
            <a:fld id="{0815C29D-85E7-4EEF-A226-C7E52B128561}" type="datetime9">
              <a:rPr lang="is-IS" smtClean="0"/>
              <a:pPr/>
              <a:t>9.9.2008 13:41:49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Hér dæmi um súlurit</a:t>
            </a:r>
            <a:r>
              <a:rPr lang="is-IS" baseline="0" dirty="0" smtClean="0"/>
              <a:t> en þetta súlurit sýnir okkur hvernig þátttakendur svöruðu spurningunni “Hvaða tækni hjálpaði þér mest?” en hún var lögð fram í lok tilraunarinnar. Bláu súlurnar eru sjáandi þátttakendur og rauðu eru blindir þátttakendur.</a:t>
            </a:r>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25</a:t>
            </a:fld>
            <a:endParaRPr lang="en-US"/>
          </a:p>
        </p:txBody>
      </p:sp>
      <p:sp>
        <p:nvSpPr>
          <p:cNvPr id="5" name="Date Placeholder 4"/>
          <p:cNvSpPr>
            <a:spLocks noGrp="1"/>
          </p:cNvSpPr>
          <p:nvPr>
            <p:ph type="dt" idx="11"/>
          </p:nvPr>
        </p:nvSpPr>
        <p:spPr/>
        <p:txBody>
          <a:bodyPr/>
          <a:lstStyle/>
          <a:p>
            <a:fld id="{B3BA6F38-FC35-4122-B437-74EB63CECB0A}" type="datetime9">
              <a:rPr lang="is-IS" smtClean="0"/>
              <a:pPr/>
              <a:t>9.9.2008 13:41:49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is-IS" dirty="0" smtClean="0"/>
              <a:t>Fyrsta</a:t>
            </a:r>
            <a:r>
              <a:rPr lang="is-IS" baseline="0" dirty="0" smtClean="0"/>
              <a:t> rannsóknarspurningin er:  </a:t>
            </a:r>
            <a:r>
              <a:rPr lang="is-IS" dirty="0" smtClean="0"/>
              <a:t>Hvaða tækni nýttist best, stærðfræðistafur án hljóðs, með samfeldu víðóma hljóði eða með talgervli? </a:t>
            </a:r>
          </a:p>
          <a:p>
            <a:pPr marL="0" marR="0" indent="0" algn="l" defTabSz="457200" rtl="0" eaLnBrk="1" fontAlgn="base" latinLnBrk="0" hangingPunct="1">
              <a:lnSpc>
                <a:spcPct val="100000"/>
              </a:lnSpc>
              <a:spcBef>
                <a:spcPct val="30000"/>
              </a:spcBef>
              <a:spcAft>
                <a:spcPct val="0"/>
              </a:spcAft>
              <a:buClrTx/>
              <a:buSzTx/>
              <a:buFontTx/>
              <a:buNone/>
              <a:tabLst/>
              <a:defRPr/>
            </a:pPr>
            <a:endParaRPr lang="is-I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is-IS" dirty="0" smtClean="0"/>
              <a:t>Enginn ein</a:t>
            </a:r>
            <a:r>
              <a:rPr lang="is-IS" baseline="0" dirty="0" smtClean="0"/>
              <a:t> tækni</a:t>
            </a:r>
            <a:r>
              <a:rPr lang="is-IS" dirty="0" smtClean="0"/>
              <a:t> kom</a:t>
            </a:r>
            <a:r>
              <a:rPr lang="is-IS" baseline="0" dirty="0" smtClean="0"/>
              <a:t> betur út en aðrar</a:t>
            </a:r>
            <a:r>
              <a:rPr lang="is-IS" dirty="0" smtClean="0"/>
              <a:t>. Þátttakendum fannst talgervillinn veita</a:t>
            </a:r>
            <a:r>
              <a:rPr lang="is-IS" baseline="0" dirty="0" smtClean="0"/>
              <a:t> sér besta aðstoð en þeir voru ekkert fljótari eða gerðu færri villur með aðstoð hans. </a:t>
            </a:r>
          </a:p>
          <a:p>
            <a:pPr marL="0" marR="0" indent="0" algn="l" defTabSz="457200" rtl="0" eaLnBrk="1" fontAlgn="base" latinLnBrk="0" hangingPunct="1">
              <a:lnSpc>
                <a:spcPct val="100000"/>
              </a:lnSpc>
              <a:spcBef>
                <a:spcPct val="30000"/>
              </a:spcBef>
              <a:spcAft>
                <a:spcPct val="0"/>
              </a:spcAft>
              <a:buClrTx/>
              <a:buSzTx/>
              <a:buFontTx/>
              <a:buNone/>
              <a:tabLst/>
              <a:defRPr/>
            </a:pPr>
            <a:endParaRPr lang="is-I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is-IS" i="0" dirty="0" smtClean="0"/>
              <a:t>Víðóma hljóð virtist henta sjáandi þátttakendum best en blindum síst.</a:t>
            </a:r>
            <a:endParaRPr lang="is-IS" i="0"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is-I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is-IS" baseline="0" dirty="0" smtClean="0"/>
              <a:t>Engin afgerandi niðurstaða fékkst meðal annars vegna þess hve þátttakendur voru fáir</a:t>
            </a:r>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26</a:t>
            </a:fld>
            <a:endParaRPr lang="en-US"/>
          </a:p>
        </p:txBody>
      </p:sp>
      <p:sp>
        <p:nvSpPr>
          <p:cNvPr id="5" name="Date Placeholder 4"/>
          <p:cNvSpPr>
            <a:spLocks noGrp="1"/>
          </p:cNvSpPr>
          <p:nvPr>
            <p:ph type="dt" idx="11"/>
          </p:nvPr>
        </p:nvSpPr>
        <p:spPr/>
        <p:txBody>
          <a:bodyPr/>
          <a:lstStyle/>
          <a:p>
            <a:fld id="{1D7F5F11-B417-4435-AE77-8D86F0E4E3EB}" type="datetime9">
              <a:rPr lang="is-IS" smtClean="0"/>
              <a:pPr/>
              <a:t>9.9.2008 13:41:49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is-IS" dirty="0" smtClean="0"/>
              <a:t>Önnur </a:t>
            </a:r>
            <a:r>
              <a:rPr lang="is-IS" baseline="0" dirty="0" smtClean="0"/>
              <a:t>rannsóknarspurningin er </a:t>
            </a:r>
            <a:r>
              <a:rPr lang="is-IS" dirty="0" smtClean="0"/>
              <a:t>Er munur á skoðun einstakra ferla með stærðfræðistafnum? </a:t>
            </a:r>
          </a:p>
          <a:p>
            <a:pPr marL="0" marR="0" indent="0" algn="l" defTabSz="457200" rtl="0" eaLnBrk="1" fontAlgn="base" latinLnBrk="0" hangingPunct="1">
              <a:lnSpc>
                <a:spcPct val="100000"/>
              </a:lnSpc>
              <a:spcBef>
                <a:spcPct val="30000"/>
              </a:spcBef>
              <a:spcAft>
                <a:spcPct val="0"/>
              </a:spcAft>
              <a:buClrTx/>
              <a:buSzTx/>
              <a:buFontTx/>
              <a:buNone/>
              <a:tabLst/>
              <a:defRPr/>
            </a:pPr>
            <a:endParaRPr lang="is-I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is-IS" dirty="0" smtClean="0"/>
              <a:t>Þátttakendur virtust eiga auðvelt með að greina lögun ferlanna en svo viðist sem þeir</a:t>
            </a:r>
            <a:r>
              <a:rPr lang="is-IS" baseline="0" dirty="0" smtClean="0"/>
              <a:t> eigi erfitt með að greina nákvæmlega hvar ferillinn liggur í hnitakerfinu og hver halli hennar er nákvæmlega.</a:t>
            </a:r>
            <a:endParaRPr lang="is-IS" dirty="0" smtClean="0"/>
          </a:p>
          <a:p>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27</a:t>
            </a:fld>
            <a:endParaRPr lang="en-US"/>
          </a:p>
        </p:txBody>
      </p:sp>
      <p:sp>
        <p:nvSpPr>
          <p:cNvPr id="5" name="Date Placeholder 4"/>
          <p:cNvSpPr>
            <a:spLocks noGrp="1"/>
          </p:cNvSpPr>
          <p:nvPr>
            <p:ph type="dt" idx="11"/>
          </p:nvPr>
        </p:nvSpPr>
        <p:spPr/>
        <p:txBody>
          <a:bodyPr/>
          <a:lstStyle/>
          <a:p>
            <a:fld id="{52064B22-ACB6-4574-9DA0-F9736FCEE193}" type="datetime9">
              <a:rPr lang="is-IS" smtClean="0"/>
              <a:pPr/>
              <a:t>9.9.2008 13:41:49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is-IS" dirty="0" smtClean="0"/>
              <a:t>Þriðja rannsóknarspurningin:</a:t>
            </a:r>
            <a:r>
              <a:rPr lang="is-IS" baseline="0" dirty="0" smtClean="0"/>
              <a:t> </a:t>
            </a:r>
            <a:r>
              <a:rPr lang="is-IS" dirty="0" smtClean="0"/>
              <a:t>Er stærðfræðistafurinn líklegur til að nýtast blindum við nám í stærðfræði umfram núverandi tækni?</a:t>
            </a:r>
          </a:p>
          <a:p>
            <a:pPr marL="542925" indent="-542925">
              <a:buNone/>
            </a:pPr>
            <a:endParaRPr lang="is-IS" dirty="0" smtClean="0"/>
          </a:p>
          <a:p>
            <a:pPr marL="542925" indent="-542925">
              <a:buNone/>
            </a:pPr>
            <a:endParaRPr lang="is-IS" dirty="0" smtClean="0"/>
          </a:p>
          <a:p>
            <a:pPr marL="542925" indent="-542925">
              <a:buNone/>
            </a:pPr>
            <a:r>
              <a:rPr lang="is-IS" dirty="0" smtClean="0"/>
              <a:t>Meirihluti þátttakenda taldi tæknina geta hjálpað við nám í stærðfræði  og </a:t>
            </a:r>
          </a:p>
          <a:p>
            <a:pPr marL="542925" indent="-542925">
              <a:buNone/>
            </a:pPr>
            <a:endParaRPr lang="is-IS" dirty="0" smtClean="0"/>
          </a:p>
          <a:p>
            <a:pPr marL="542925" indent="-542925">
              <a:buNone/>
            </a:pPr>
            <a:r>
              <a:rPr lang="is-IS" dirty="0" smtClean="0"/>
              <a:t>meirihluti þátttakenda taldi stærðfræðistafinn veita betri hjálp við að skilja stærðfræðiföll </a:t>
            </a:r>
            <a:r>
              <a:rPr lang="sv-SE" dirty="0" smtClean="0"/>
              <a:t>en upphleyptir ferlar á blöðum</a:t>
            </a:r>
            <a:endParaRPr lang="is-IS" dirty="0" smtClean="0"/>
          </a:p>
          <a:p>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28</a:t>
            </a:fld>
            <a:endParaRPr lang="en-US"/>
          </a:p>
        </p:txBody>
      </p:sp>
      <p:sp>
        <p:nvSpPr>
          <p:cNvPr id="5" name="Date Placeholder 4"/>
          <p:cNvSpPr>
            <a:spLocks noGrp="1"/>
          </p:cNvSpPr>
          <p:nvPr>
            <p:ph type="dt" idx="11"/>
          </p:nvPr>
        </p:nvSpPr>
        <p:spPr/>
        <p:txBody>
          <a:bodyPr/>
          <a:lstStyle/>
          <a:p>
            <a:fld id="{692849D5-A8CD-4FA9-B860-3B1575713574}" type="datetime9">
              <a:rPr lang="is-IS" smtClean="0"/>
              <a:pPr/>
              <a:t>9.9.2008 13:41:49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dirty="0" smtClean="0"/>
          </a:p>
          <a:p>
            <a:r>
              <a:rPr lang="is-IS" dirty="0" smtClean="0"/>
              <a:t>Heildarniðurstaðan er eftirfarandi: </a:t>
            </a:r>
          </a:p>
          <a:p>
            <a:endParaRPr lang="is-IS" dirty="0" smtClean="0"/>
          </a:p>
          <a:p>
            <a:endParaRPr lang="is-IS" dirty="0" smtClean="0"/>
          </a:p>
          <a:p>
            <a:r>
              <a:rPr lang="is-IS" dirty="0" smtClean="0"/>
              <a:t>Ekki fékkst afgerandi niðurstaða um hvaða tækni nýttist best  </a:t>
            </a:r>
          </a:p>
          <a:p>
            <a:endParaRPr lang="is-IS" dirty="0" smtClean="0"/>
          </a:p>
          <a:p>
            <a:endParaRPr lang="is-IS" dirty="0" smtClean="0"/>
          </a:p>
          <a:p>
            <a:endParaRPr lang="is-IS" dirty="0" smtClean="0"/>
          </a:p>
          <a:p>
            <a:r>
              <a:rPr lang="is-IS" dirty="0" smtClean="0"/>
              <a:t>Stærðfræðistafurinn virðist henta blindum ágætlega við skoðun tvívíðra falla í hnitakerfi</a:t>
            </a:r>
          </a:p>
          <a:p>
            <a:endParaRPr lang="is-IS" dirty="0" smtClean="0"/>
          </a:p>
          <a:p>
            <a:endParaRPr lang="is-IS" dirty="0" smtClean="0"/>
          </a:p>
          <a:p>
            <a:endParaRPr lang="is-IS" dirty="0" smtClean="0"/>
          </a:p>
          <a:p>
            <a:r>
              <a:rPr lang="is-IS" dirty="0" smtClean="0"/>
              <a:t>Stærðfræðistafurinn virðist henta betur en núverandi tækni við að kenna blindum</a:t>
            </a:r>
          </a:p>
          <a:p>
            <a:endParaRPr lang="is-IS" dirty="0"/>
          </a:p>
        </p:txBody>
      </p:sp>
      <p:sp>
        <p:nvSpPr>
          <p:cNvPr id="4" name="Date Placeholder 3"/>
          <p:cNvSpPr>
            <a:spLocks noGrp="1"/>
          </p:cNvSpPr>
          <p:nvPr>
            <p:ph type="dt" idx="10"/>
          </p:nvPr>
        </p:nvSpPr>
        <p:spPr/>
        <p:txBody>
          <a:bodyPr/>
          <a:lstStyle/>
          <a:p>
            <a:fld id="{C0D3673E-A4C1-49F9-8823-DC8E779B258E}" type="datetime9">
              <a:rPr lang="is-IS" smtClean="0"/>
              <a:pPr/>
              <a:t>9.9.2008 13:41:49</a:t>
            </a:fld>
            <a:endParaRPr lang="en-US"/>
          </a:p>
        </p:txBody>
      </p:sp>
      <p:sp>
        <p:nvSpPr>
          <p:cNvPr id="5" name="Slide Number Placeholder 4"/>
          <p:cNvSpPr>
            <a:spLocks noGrp="1"/>
          </p:cNvSpPr>
          <p:nvPr>
            <p:ph type="sldNum" sz="quarter" idx="11"/>
          </p:nvPr>
        </p:nvSpPr>
        <p:spPr/>
        <p:txBody>
          <a:bodyPr/>
          <a:lstStyle/>
          <a:p>
            <a:fld id="{FF218D79-07BE-4DD1-8A9C-76C55C63236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is-IS" dirty="0" smtClean="0"/>
              <a:t>Fyrst ætla</a:t>
            </a:r>
            <a:r>
              <a:rPr lang="is-IS" baseline="0" dirty="0" smtClean="0"/>
              <a:t> ég að segja ykkur hvernig kynningin er byggð upp </a:t>
            </a:r>
          </a:p>
          <a:p>
            <a:pPr marL="0" marR="0" indent="0" algn="l" defTabSz="457200" rtl="0" eaLnBrk="1" fontAlgn="base" latinLnBrk="0" hangingPunct="1">
              <a:lnSpc>
                <a:spcPct val="100000"/>
              </a:lnSpc>
              <a:spcBef>
                <a:spcPct val="30000"/>
              </a:spcBef>
              <a:spcAft>
                <a:spcPct val="0"/>
              </a:spcAft>
              <a:buClrTx/>
              <a:buSzTx/>
              <a:buFontTx/>
              <a:buNone/>
              <a:tabLst/>
              <a:defRPr/>
            </a:pPr>
            <a:endParaRPr lang="is-IS" dirty="0" smtClean="0"/>
          </a:p>
          <a:p>
            <a:endParaRPr lang="is-IS" dirty="0" smtClean="0"/>
          </a:p>
          <a:p>
            <a:r>
              <a:rPr lang="is-IS" dirty="0" smtClean="0"/>
              <a:t>Fyrst segi ég frá Markmiði verkefnisins</a:t>
            </a:r>
          </a:p>
          <a:p>
            <a:endParaRPr lang="is-IS" dirty="0" smtClean="0"/>
          </a:p>
          <a:p>
            <a:r>
              <a:rPr lang="is-IS" dirty="0" smtClean="0"/>
              <a:t>Svo fer ég yfir núverandi tækni við að útskýra ferla í hnitakerfi fyrir blindum </a:t>
            </a:r>
          </a:p>
          <a:p>
            <a:endParaRPr lang="is-IS" dirty="0" smtClean="0"/>
          </a:p>
          <a:p>
            <a:r>
              <a:rPr lang="is-IS" dirty="0" smtClean="0"/>
              <a:t>Snertitækni  er útskýrð og  svo er lýst tæki sem er kallað </a:t>
            </a:r>
            <a:r>
              <a:rPr lang="is-IS" dirty="0" err="1" smtClean="0"/>
              <a:t>þreifistafur</a:t>
            </a:r>
            <a:r>
              <a:rPr lang="is-IS" dirty="0" smtClean="0"/>
              <a:t> og</a:t>
            </a:r>
            <a:r>
              <a:rPr lang="is-IS" baseline="0" dirty="0" smtClean="0"/>
              <a:t> gegnir lykilhlutverki í verkefninu. </a:t>
            </a:r>
            <a:r>
              <a:rPr lang="is-IS" b="1" baseline="0" dirty="0" smtClean="0"/>
              <a:t>Benda á myndina. Og tækið á borðinu. </a:t>
            </a:r>
            <a:r>
              <a:rPr lang="is-IS" b="1" dirty="0" smtClean="0"/>
              <a:t> </a:t>
            </a:r>
          </a:p>
          <a:p>
            <a:endParaRPr lang="is-IS" dirty="0" smtClean="0"/>
          </a:p>
          <a:p>
            <a:r>
              <a:rPr lang="is-IS" dirty="0" smtClean="0"/>
              <a:t>Verkefnið sjálft er tvískipt. Fyrri</a:t>
            </a:r>
            <a:r>
              <a:rPr lang="is-IS" baseline="0" dirty="0" smtClean="0"/>
              <a:t> hlutinn er útfærsla stærðfræðistafsins </a:t>
            </a:r>
            <a:endParaRPr lang="is-IS" dirty="0" smtClean="0"/>
          </a:p>
          <a:p>
            <a:endParaRPr lang="is-IS" dirty="0" smtClean="0"/>
          </a:p>
          <a:p>
            <a:r>
              <a:rPr lang="is-IS" dirty="0" smtClean="0"/>
              <a:t>Hann er útskýrður og farið yfir það hvernig hann var hannaður og forritaður</a:t>
            </a:r>
          </a:p>
          <a:p>
            <a:endParaRPr lang="is-IS" dirty="0" smtClean="0"/>
          </a:p>
          <a:p>
            <a:r>
              <a:rPr lang="is-IS" dirty="0" smtClean="0"/>
              <a:t>Í seinni </a:t>
            </a:r>
            <a:r>
              <a:rPr lang="is-IS" baseline="0" dirty="0" smtClean="0"/>
              <a:t>hlutanum er stærðfræðistafurinn prófaður í t</a:t>
            </a:r>
            <a:r>
              <a:rPr lang="is-IS" dirty="0" smtClean="0"/>
              <a:t>ilraun með blindum og sjáandi nemendum </a:t>
            </a:r>
          </a:p>
          <a:p>
            <a:endParaRPr lang="is-IS" dirty="0" smtClean="0"/>
          </a:p>
          <a:p>
            <a:r>
              <a:rPr lang="is-IS" dirty="0" smtClean="0"/>
              <a:t>Tilrauninni er lýst og niðurstöður kynntar</a:t>
            </a:r>
          </a:p>
          <a:p>
            <a:endParaRPr lang="is-IS" dirty="0" smtClean="0"/>
          </a:p>
          <a:p>
            <a:r>
              <a:rPr lang="is-IS" dirty="0" smtClean="0"/>
              <a:t>Að lokum er farið yfir hugmyndir um næstu skref</a:t>
            </a:r>
          </a:p>
          <a:p>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3</a:t>
            </a:fld>
            <a:endParaRPr lang="en-US"/>
          </a:p>
        </p:txBody>
      </p:sp>
      <p:sp>
        <p:nvSpPr>
          <p:cNvPr id="5" name="Date Placeholder 4"/>
          <p:cNvSpPr>
            <a:spLocks noGrp="1"/>
          </p:cNvSpPr>
          <p:nvPr>
            <p:ph type="dt" idx="11"/>
          </p:nvPr>
        </p:nvSpPr>
        <p:spPr/>
        <p:txBody>
          <a:bodyPr/>
          <a:lstStyle/>
          <a:p>
            <a:fld id="{57A9AB27-ABAF-4DB8-B30A-D7D7D086EA26}" type="datetime9">
              <a:rPr lang="is-IS" smtClean="0"/>
              <a:pPr/>
              <a:t>9.9.2008 13:41:46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is-IS" dirty="0" smtClean="0"/>
              <a:t>Næstu</a:t>
            </a:r>
            <a:r>
              <a:rPr lang="is-IS" baseline="0" dirty="0" smtClean="0"/>
              <a:t> skref í verkefninu gætu verið:</a:t>
            </a:r>
          </a:p>
          <a:p>
            <a:r>
              <a:rPr lang="is-IS" baseline="0" dirty="0" smtClean="0"/>
              <a:t> </a:t>
            </a:r>
          </a:p>
          <a:p>
            <a:r>
              <a:rPr lang="is-IS" baseline="0" dirty="0" smtClean="0"/>
              <a:t>Við hagnýtt og framsækið verkefni, eins og þetta, koma fram fjölmargar hugmyndir um hvað væri hægt að rannsaka meira og þróa áfram.</a:t>
            </a:r>
          </a:p>
          <a:p>
            <a:endParaRPr lang="is-I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is-IS" dirty="0" smtClean="0"/>
              <a:t>Þar sem ekki fékkst afgerandi niðurstaða um hvaða tækni nýttist best er ljóst að kanna þarf frekar möguleika á notkun talgervils og víðóma hljóðs     </a:t>
            </a:r>
          </a:p>
          <a:p>
            <a:pPr marL="0" marR="0" indent="0" algn="l" defTabSz="457200" rtl="0" eaLnBrk="1" fontAlgn="base" latinLnBrk="0" hangingPunct="1">
              <a:lnSpc>
                <a:spcPct val="100000"/>
              </a:lnSpc>
              <a:spcBef>
                <a:spcPct val="30000"/>
              </a:spcBef>
              <a:spcAft>
                <a:spcPct val="0"/>
              </a:spcAft>
              <a:buClrTx/>
              <a:buSzTx/>
              <a:buFontTx/>
              <a:buNone/>
              <a:tabLst/>
              <a:defRPr/>
            </a:pPr>
            <a:endParaRPr lang="is-IS" dirty="0" smtClean="0"/>
          </a:p>
          <a:p>
            <a:r>
              <a:rPr lang="is-IS" baseline="0" dirty="0" smtClean="0"/>
              <a:t>Hérna koma þrjár hugmyndir sem ættu vel við þetta verkefni.</a:t>
            </a:r>
          </a:p>
          <a:p>
            <a:endParaRPr lang="is-IS" baseline="0" dirty="0" smtClean="0"/>
          </a:p>
          <a:p>
            <a:r>
              <a:rPr lang="is-IS" baseline="0" dirty="0" smtClean="0"/>
              <a:t>Í fyrsta lagi að hafa íslenskan talgervil sem einnig segir hallatölu fallsins. Við þessa breytingu vonast ég til  að fleiri muni skilja  talið  ásamt því að notandinn fái fleiri gagnlegar upplýsingar sem hjálpa honum að skynja og skilja fallið betur.</a:t>
            </a:r>
          </a:p>
          <a:p>
            <a:endParaRPr lang="is-IS" baseline="0" dirty="0" smtClean="0"/>
          </a:p>
          <a:p>
            <a:r>
              <a:rPr lang="is-IS" baseline="0" dirty="0" smtClean="0"/>
              <a:t>Í öðru lagi að bæta samfellda víðóma hljóðið þannig að þegar farið er yfir möskvana í hnitakerfinu bætist við hljóð sem er mismunandi eftir því hvort farið er yfir lárétta eða lóðrétta línu. Við þessa breytingu vonast ég til  að auðveldara sé að átta sig á hvar stafurinn er staddur í hnitakerfinu.</a:t>
            </a:r>
          </a:p>
          <a:p>
            <a:endParaRPr lang="is-IS" baseline="0" dirty="0" smtClean="0"/>
          </a:p>
          <a:p>
            <a:r>
              <a:rPr lang="is-IS" baseline="0" dirty="0" smtClean="0"/>
              <a:t>Í þriðja lagi að láta stafinn sýna fallið. Það er að segja að stafurinn fari sjálfur  fram og aftur um fallið og þannig skynji notandinn örugglega allt fallið. Við þessa breytingu vonast ég til að notandinn fái betri yfirsýn yfir fallið og missi ekki af hluta þess. </a:t>
            </a:r>
          </a:p>
        </p:txBody>
      </p:sp>
      <p:sp>
        <p:nvSpPr>
          <p:cNvPr id="4" name="Slide Number Placeholder 3"/>
          <p:cNvSpPr>
            <a:spLocks noGrp="1"/>
          </p:cNvSpPr>
          <p:nvPr>
            <p:ph type="sldNum" sz="quarter" idx="10"/>
          </p:nvPr>
        </p:nvSpPr>
        <p:spPr/>
        <p:txBody>
          <a:bodyPr/>
          <a:lstStyle/>
          <a:p>
            <a:fld id="{FF218D79-07BE-4DD1-8A9C-76C55C632362}" type="slidenum">
              <a:rPr lang="en-US" smtClean="0"/>
              <a:pPr/>
              <a:t>30</a:t>
            </a:fld>
            <a:endParaRPr lang="en-US"/>
          </a:p>
        </p:txBody>
      </p:sp>
      <p:sp>
        <p:nvSpPr>
          <p:cNvPr id="5" name="Date Placeholder 4"/>
          <p:cNvSpPr>
            <a:spLocks noGrp="1"/>
          </p:cNvSpPr>
          <p:nvPr>
            <p:ph type="dt" idx="11"/>
          </p:nvPr>
        </p:nvSpPr>
        <p:spPr/>
        <p:txBody>
          <a:bodyPr/>
          <a:lstStyle/>
          <a:p>
            <a:fld id="{4F831FE7-1827-47C1-ADCC-6139309341FA}" type="datetime9">
              <a:rPr lang="is-IS" smtClean="0"/>
              <a:pPr/>
              <a:t>9.9.2008 13:41:49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sz="1400" dirty="0" smtClean="0">
                <a:solidFill>
                  <a:srgbClr val="FF0000"/>
                </a:solidFill>
              </a:rPr>
              <a:t>Takk fyrir</a:t>
            </a:r>
            <a:r>
              <a:rPr lang="is-IS" sz="1400" baseline="0" dirty="0" smtClean="0">
                <a:solidFill>
                  <a:srgbClr val="FF0000"/>
                </a:solidFill>
              </a:rPr>
              <a:t> </a:t>
            </a:r>
            <a:endParaRPr lang="is-IS" sz="1400" dirty="0">
              <a:solidFill>
                <a:srgbClr val="FF0000"/>
              </a:solidFill>
            </a:endParaRPr>
          </a:p>
        </p:txBody>
      </p:sp>
      <p:sp>
        <p:nvSpPr>
          <p:cNvPr id="4" name="Slide Number Placeholder 3"/>
          <p:cNvSpPr>
            <a:spLocks noGrp="1"/>
          </p:cNvSpPr>
          <p:nvPr>
            <p:ph type="sldNum" sz="quarter" idx="10"/>
          </p:nvPr>
        </p:nvSpPr>
        <p:spPr/>
        <p:txBody>
          <a:bodyPr/>
          <a:lstStyle/>
          <a:p>
            <a:fld id="{FF218D79-07BE-4DD1-8A9C-76C55C632362}" type="slidenum">
              <a:rPr lang="en-US" smtClean="0"/>
              <a:pPr/>
              <a:t>31</a:t>
            </a:fld>
            <a:endParaRPr lang="en-US"/>
          </a:p>
        </p:txBody>
      </p:sp>
      <p:sp>
        <p:nvSpPr>
          <p:cNvPr id="5" name="Date Placeholder 4"/>
          <p:cNvSpPr>
            <a:spLocks noGrp="1"/>
          </p:cNvSpPr>
          <p:nvPr>
            <p:ph type="dt" idx="11"/>
          </p:nvPr>
        </p:nvSpPr>
        <p:spPr/>
        <p:txBody>
          <a:bodyPr/>
          <a:lstStyle/>
          <a:p>
            <a:fld id="{874EE812-C840-4B8C-8EDD-1F97E5C4A501}" type="datetime9">
              <a:rPr lang="is-IS" smtClean="0"/>
              <a:pPr/>
              <a:t>9.9.2008 13:41:49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is-IS" dirty="0" smtClean="0"/>
              <a:t>Markmið verkefnisins er að þróa og prófa hugbúnað sem hjálpar blindum að nota </a:t>
            </a:r>
            <a:r>
              <a:rPr lang="is-IS" dirty="0" err="1" smtClean="0"/>
              <a:t>þreifistaf</a:t>
            </a:r>
            <a:r>
              <a:rPr lang="is-IS" dirty="0" smtClean="0"/>
              <a:t> til að skoða tvívíð föll.  </a:t>
            </a:r>
          </a:p>
          <a:p>
            <a:pPr marL="0" marR="0" indent="0" algn="l" defTabSz="457200" rtl="0" eaLnBrk="1" fontAlgn="base" latinLnBrk="0" hangingPunct="1">
              <a:lnSpc>
                <a:spcPct val="100000"/>
              </a:lnSpc>
              <a:spcBef>
                <a:spcPct val="30000"/>
              </a:spcBef>
              <a:spcAft>
                <a:spcPct val="0"/>
              </a:spcAft>
              <a:buClrTx/>
              <a:buSzTx/>
              <a:buFontTx/>
              <a:buNone/>
              <a:tabLst/>
              <a:defRPr/>
            </a:pPr>
            <a:endParaRPr lang="is-I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is-IS" dirty="0" smtClean="0"/>
              <a:t>Til viðbótar við </a:t>
            </a:r>
            <a:r>
              <a:rPr lang="is-IS" dirty="0" err="1" smtClean="0"/>
              <a:t>þreifistafinn</a:t>
            </a:r>
            <a:r>
              <a:rPr lang="is-IS" dirty="0" smtClean="0"/>
              <a:t> eru notuð hljóð, það er að segja víðóma tóngjafi eða talgervill</a:t>
            </a:r>
            <a:r>
              <a:rPr lang="is-IS" baseline="0" dirty="0" smtClean="0"/>
              <a:t> .</a:t>
            </a:r>
            <a:endParaRPr lang="is-IS"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is-IS" dirty="0" smtClean="0"/>
          </a:p>
        </p:txBody>
      </p:sp>
      <p:sp>
        <p:nvSpPr>
          <p:cNvPr id="4" name="Slide Number Placeholder 3"/>
          <p:cNvSpPr>
            <a:spLocks noGrp="1"/>
          </p:cNvSpPr>
          <p:nvPr>
            <p:ph type="sldNum" sz="quarter" idx="10"/>
          </p:nvPr>
        </p:nvSpPr>
        <p:spPr/>
        <p:txBody>
          <a:bodyPr/>
          <a:lstStyle/>
          <a:p>
            <a:fld id="{FF218D79-07BE-4DD1-8A9C-76C55C632362}" type="slidenum">
              <a:rPr lang="en-US" smtClean="0"/>
              <a:pPr/>
              <a:t>4</a:t>
            </a:fld>
            <a:endParaRPr lang="en-US"/>
          </a:p>
        </p:txBody>
      </p:sp>
      <p:sp>
        <p:nvSpPr>
          <p:cNvPr id="5" name="Date Placeholder 4"/>
          <p:cNvSpPr>
            <a:spLocks noGrp="1"/>
          </p:cNvSpPr>
          <p:nvPr>
            <p:ph type="dt" idx="11"/>
          </p:nvPr>
        </p:nvSpPr>
        <p:spPr/>
        <p:txBody>
          <a:bodyPr/>
          <a:lstStyle/>
          <a:p>
            <a:fld id="{6497A0E9-67D6-452B-922A-85A4EC7FBF15}" type="datetime9">
              <a:rPr lang="is-IS" smtClean="0"/>
              <a:pPr/>
              <a:t>9.9.2008 13:41:46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is-IS" noProof="0" dirty="0" smtClean="0"/>
          </a:p>
          <a:p>
            <a:r>
              <a:rPr lang="is-IS" dirty="0" smtClean="0"/>
              <a:t>Teygjuborð</a:t>
            </a:r>
            <a:r>
              <a:rPr lang="is-IS" baseline="0" dirty="0" smtClean="0"/>
              <a:t> hafa verið notuð lengi og þ</a:t>
            </a:r>
            <a:r>
              <a:rPr lang="is-IS" dirty="0" smtClean="0"/>
              <a:t>að er hægt að sýna</a:t>
            </a:r>
            <a:r>
              <a:rPr lang="is-IS" baseline="0" dirty="0" smtClean="0"/>
              <a:t> blindum ferla á teygjuborði </a:t>
            </a:r>
          </a:p>
          <a:p>
            <a:endParaRPr lang="is-IS" baseline="0" dirty="0" smtClean="0"/>
          </a:p>
          <a:p>
            <a:endParaRPr lang="is-IS" baseline="0" dirty="0" smtClean="0"/>
          </a:p>
          <a:p>
            <a:r>
              <a:rPr lang="is-IS" baseline="0" dirty="0" smtClean="0"/>
              <a:t>Pinnum er stungið í götin á borðinu</a:t>
            </a:r>
          </a:p>
          <a:p>
            <a:endParaRPr lang="is-I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is-IS" baseline="0" dirty="0" smtClean="0"/>
              <a:t>Teygjur eru síðan strekktar á pinnana, eins og sést á myndinni, sem mynda svo ferlana og ásana í hnitakerfinu</a:t>
            </a:r>
          </a:p>
          <a:p>
            <a:endParaRPr lang="is-IS" baseline="0" dirty="0" smtClean="0"/>
          </a:p>
          <a:p>
            <a:endParaRPr lang="is-IS" baseline="0" dirty="0" smtClean="0"/>
          </a:p>
          <a:p>
            <a:r>
              <a:rPr lang="is-IS" baseline="0" dirty="0" smtClean="0"/>
              <a:t>Síðan nota blindir snertiskyn í fingurgómum til að skynja föllin.</a:t>
            </a:r>
          </a:p>
          <a:p>
            <a:endParaRPr lang="is-IS" baseline="0" dirty="0" smtClean="0"/>
          </a:p>
          <a:p>
            <a:r>
              <a:rPr lang="is-IS" baseline="0" dirty="0" smtClean="0"/>
              <a:t>Hér sjáum við  mynd af parabólu og beinni línu</a:t>
            </a:r>
          </a:p>
          <a:p>
            <a:endParaRPr lang="is-IS" dirty="0"/>
          </a:p>
        </p:txBody>
      </p:sp>
      <p:sp>
        <p:nvSpPr>
          <p:cNvPr id="4" name="Slide Number Placeholder 3"/>
          <p:cNvSpPr>
            <a:spLocks noGrp="1"/>
          </p:cNvSpPr>
          <p:nvPr>
            <p:ph type="sldNum" sz="quarter" idx="10"/>
          </p:nvPr>
        </p:nvSpPr>
        <p:spPr/>
        <p:txBody>
          <a:bodyPr/>
          <a:lstStyle/>
          <a:p>
            <a:fld id="{FF218D79-07BE-4DD1-8A9C-76C55C632362}" type="slidenum">
              <a:rPr lang="en-US" smtClean="0"/>
              <a:pPr/>
              <a:t>5</a:t>
            </a:fld>
            <a:endParaRPr lang="en-US"/>
          </a:p>
        </p:txBody>
      </p:sp>
      <p:sp>
        <p:nvSpPr>
          <p:cNvPr id="5" name="Date Placeholder 4"/>
          <p:cNvSpPr>
            <a:spLocks noGrp="1"/>
          </p:cNvSpPr>
          <p:nvPr>
            <p:ph type="dt" idx="11"/>
          </p:nvPr>
        </p:nvSpPr>
        <p:spPr/>
        <p:txBody>
          <a:bodyPr/>
          <a:lstStyle/>
          <a:p>
            <a:fld id="{41447744-B859-4C1D-B55C-0F7F2BBA50F9}" type="datetime9">
              <a:rPr lang="is-IS" smtClean="0"/>
              <a:pPr/>
              <a:t>9.9.2008 13:41:46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dirty="0" smtClean="0"/>
          </a:p>
          <a:p>
            <a:r>
              <a:rPr lang="is-IS" dirty="0" smtClean="0"/>
              <a:t>Á sama hátt og með teygjuborði er hægt að sýna blindum ferla á upphleyptum blöðum. </a:t>
            </a:r>
          </a:p>
          <a:p>
            <a:endParaRPr lang="is-IS" dirty="0" smtClean="0"/>
          </a:p>
          <a:p>
            <a:r>
              <a:rPr lang="is-IS" dirty="0" smtClean="0"/>
              <a:t>Upphleyptu blöð</a:t>
            </a:r>
            <a:r>
              <a:rPr lang="is-IS" baseline="0" dirty="0" smtClean="0"/>
              <a:t> virka þannig að með fingurgómum má skynja upphleyptar línur á blaðinu.</a:t>
            </a:r>
          </a:p>
          <a:p>
            <a:endParaRPr lang="is-IS" baseline="0" dirty="0" smtClean="0"/>
          </a:p>
          <a:p>
            <a:r>
              <a:rPr lang="is-IS" baseline="0" dirty="0" smtClean="0"/>
              <a:t>Á upphleypta blaðinu á myndinni  eru þrjár mismunandi breiðar línur. </a:t>
            </a:r>
          </a:p>
          <a:p>
            <a:endParaRPr lang="is-IS" baseline="0" dirty="0" smtClean="0"/>
          </a:p>
          <a:p>
            <a:r>
              <a:rPr lang="is-IS" baseline="0" dirty="0" smtClean="0"/>
              <a:t>Breiðasta línan er ferillinn sjálfur, næst koma ásarnir og  mjóstu línurnar eru möskvanetið.</a:t>
            </a:r>
          </a:p>
          <a:p>
            <a:pPr marL="0" marR="0" indent="0" algn="l" defTabSz="457200" rtl="0" eaLnBrk="1" fontAlgn="base" latinLnBrk="0" hangingPunct="1">
              <a:lnSpc>
                <a:spcPct val="100000"/>
              </a:lnSpc>
              <a:spcBef>
                <a:spcPct val="30000"/>
              </a:spcBef>
              <a:spcAft>
                <a:spcPct val="0"/>
              </a:spcAft>
              <a:buClrTx/>
              <a:buSzTx/>
              <a:buFontTx/>
              <a:buNone/>
              <a:tabLst/>
              <a:defRPr/>
            </a:pPr>
            <a:endParaRPr lang="is-I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is-IS" baseline="0" dirty="0" smtClean="0"/>
              <a:t>Svo er ég með svona blöð til sýnis hérna á borðinu (veifa einu blaði).  En þau voru útbúin sérstaklega fyrir þetta verkefni.</a:t>
            </a:r>
            <a:endParaRPr lang="is-IS" dirty="0" smtClean="0"/>
          </a:p>
          <a:p>
            <a:endParaRPr lang="is-IS" baseline="0" dirty="0" smtClean="0"/>
          </a:p>
        </p:txBody>
      </p:sp>
      <p:sp>
        <p:nvSpPr>
          <p:cNvPr id="4" name="Slide Number Placeholder 3"/>
          <p:cNvSpPr>
            <a:spLocks noGrp="1"/>
          </p:cNvSpPr>
          <p:nvPr>
            <p:ph type="sldNum" sz="quarter" idx="10"/>
          </p:nvPr>
        </p:nvSpPr>
        <p:spPr/>
        <p:txBody>
          <a:bodyPr/>
          <a:lstStyle/>
          <a:p>
            <a:fld id="{FF218D79-07BE-4DD1-8A9C-76C55C632362}" type="slidenum">
              <a:rPr lang="en-US" smtClean="0"/>
              <a:pPr/>
              <a:t>6</a:t>
            </a:fld>
            <a:endParaRPr lang="en-US"/>
          </a:p>
        </p:txBody>
      </p:sp>
      <p:sp>
        <p:nvSpPr>
          <p:cNvPr id="5" name="Date Placeholder 4"/>
          <p:cNvSpPr>
            <a:spLocks noGrp="1"/>
          </p:cNvSpPr>
          <p:nvPr>
            <p:ph type="dt" idx="11"/>
          </p:nvPr>
        </p:nvSpPr>
        <p:spPr/>
        <p:txBody>
          <a:bodyPr/>
          <a:lstStyle/>
          <a:p>
            <a:fld id="{FF53A98B-996F-4E00-8013-C3D65138573B}" type="datetime9">
              <a:rPr lang="is-IS" smtClean="0"/>
              <a:pPr/>
              <a:t>9.9.2008 13:41:46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sz="1200" noProof="0" dirty="0" smtClean="0"/>
              <a:t>Snertitækni sem á ensku er nefnd </a:t>
            </a:r>
            <a:r>
              <a:rPr lang="en-US" sz="1200" b="1" i="1" noProof="0" dirty="0" err="1" smtClean="0"/>
              <a:t>haptic</a:t>
            </a:r>
            <a:r>
              <a:rPr lang="en-US" sz="1200" b="1" i="1" noProof="0" dirty="0" smtClean="0"/>
              <a:t> technology</a:t>
            </a:r>
            <a:r>
              <a:rPr lang="is-IS" sz="1200" b="1" i="1" noProof="0" dirty="0" smtClean="0"/>
              <a:t>  </a:t>
            </a:r>
            <a:r>
              <a:rPr lang="is-IS" sz="1200" noProof="0" dirty="0" smtClean="0"/>
              <a:t>hefur verið þróuð </a:t>
            </a:r>
            <a:r>
              <a:rPr lang="is-IS" noProof="0" dirty="0" smtClean="0"/>
              <a:t>á síðustu 15 árum </a:t>
            </a:r>
          </a:p>
          <a:p>
            <a:endParaRPr lang="is-IS" sz="1200" noProof="0" dirty="0" smtClean="0"/>
          </a:p>
          <a:p>
            <a:r>
              <a:rPr lang="is-IS" sz="1200" noProof="0" dirty="0" smtClean="0"/>
              <a:t>Snertitæknin hefur frá byrjum verið þróuð sem hluti af t</a:t>
            </a:r>
            <a:r>
              <a:rPr lang="is-IS" sz="1200" baseline="0" noProof="0" dirty="0" smtClean="0"/>
              <a:t>ölvubúnaði.</a:t>
            </a:r>
            <a:endParaRPr lang="is-IS" noProof="0" dirty="0" smtClean="0"/>
          </a:p>
          <a:p>
            <a:endParaRPr lang="is-IS" noProof="0" dirty="0" smtClean="0"/>
          </a:p>
          <a:p>
            <a:r>
              <a:rPr lang="is-IS" noProof="0" dirty="0" smtClean="0"/>
              <a:t>Notendaviðmótið er þannig </a:t>
            </a:r>
            <a:r>
              <a:rPr lang="is-IS" sz="1200" noProof="0" dirty="0" smtClean="0"/>
              <a:t>að notandinn sendir boð gegnum tæki með hreyfingu. Tækið skynjar boðin og sendir endurgjöf til baka sem notandinn skynjar sem hreyfingu í tækinu. </a:t>
            </a:r>
          </a:p>
          <a:p>
            <a:endParaRPr lang="is-IS" sz="1200" noProof="0" dirty="0" smtClean="0"/>
          </a:p>
          <a:p>
            <a:r>
              <a:rPr lang="is-IS" sz="1200" i="1" noProof="0" dirty="0" smtClean="0"/>
              <a:t>Hér er  bæði notað snertiskyn</a:t>
            </a:r>
            <a:r>
              <a:rPr lang="is-IS" sz="1200" i="1" baseline="0" noProof="0" dirty="0" smtClean="0"/>
              <a:t> og hreyfiafl</a:t>
            </a:r>
            <a:endParaRPr lang="is-IS" sz="1200" i="1" noProof="0" dirty="0" smtClean="0"/>
          </a:p>
        </p:txBody>
      </p:sp>
      <p:sp>
        <p:nvSpPr>
          <p:cNvPr id="4" name="Slide Number Placeholder 3"/>
          <p:cNvSpPr>
            <a:spLocks noGrp="1"/>
          </p:cNvSpPr>
          <p:nvPr>
            <p:ph type="sldNum" sz="quarter" idx="10"/>
          </p:nvPr>
        </p:nvSpPr>
        <p:spPr/>
        <p:txBody>
          <a:bodyPr/>
          <a:lstStyle/>
          <a:p>
            <a:fld id="{FF218D79-07BE-4DD1-8A9C-76C55C632362}" type="slidenum">
              <a:rPr lang="en-US" smtClean="0"/>
              <a:pPr/>
              <a:t>7</a:t>
            </a:fld>
            <a:endParaRPr lang="en-US"/>
          </a:p>
        </p:txBody>
      </p:sp>
      <p:sp>
        <p:nvSpPr>
          <p:cNvPr id="5" name="Date Placeholder 4"/>
          <p:cNvSpPr>
            <a:spLocks noGrp="1"/>
          </p:cNvSpPr>
          <p:nvPr>
            <p:ph type="dt" idx="11"/>
          </p:nvPr>
        </p:nvSpPr>
        <p:spPr/>
        <p:txBody>
          <a:bodyPr/>
          <a:lstStyle/>
          <a:p>
            <a:fld id="{CB038ABC-F198-4EBB-8EDD-3154B6D74092}" type="datetime9">
              <a:rPr lang="is-IS" smtClean="0"/>
              <a:pPr/>
              <a:t>9.9.2008 13:41:46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a:lnSpc>
                <a:spcPct val="80000"/>
              </a:lnSpc>
            </a:pPr>
            <a:r>
              <a:rPr lang="is-IS" sz="1200" noProof="0" dirty="0" smtClean="0"/>
              <a:t>Tækið sem var notað í verkefninu heitir </a:t>
            </a:r>
            <a:r>
              <a:rPr lang="en-US" b="1" i="1" dirty="0" smtClean="0"/>
              <a:t>Phantom Desktop </a:t>
            </a:r>
            <a:r>
              <a:rPr lang="is-IS" b="0" i="0" noProof="0" dirty="0" smtClean="0"/>
              <a:t>og hefur verið kallað </a:t>
            </a:r>
            <a:r>
              <a:rPr lang="is-IS" b="0" i="0" noProof="0" dirty="0" err="1" smtClean="0"/>
              <a:t>þreifistafur</a:t>
            </a:r>
            <a:r>
              <a:rPr lang="is-IS" b="0" i="0" noProof="0" dirty="0" smtClean="0"/>
              <a:t> á  íslensku</a:t>
            </a:r>
            <a:r>
              <a:rPr lang="en-US" b="0" i="0" dirty="0" smtClean="0"/>
              <a:t>. </a:t>
            </a:r>
            <a:endParaRPr lang="is-IS" sz="1200" b="0" noProof="0" dirty="0" smtClean="0"/>
          </a:p>
          <a:p>
            <a:pPr>
              <a:lnSpc>
                <a:spcPct val="80000"/>
              </a:lnSpc>
            </a:pPr>
            <a:endParaRPr lang="is-IS" sz="1200" noProof="0" dirty="0" smtClean="0"/>
          </a:p>
          <a:p>
            <a:pPr>
              <a:lnSpc>
                <a:spcPct val="80000"/>
              </a:lnSpc>
            </a:pPr>
            <a:r>
              <a:rPr lang="is-IS" sz="1200" noProof="0" dirty="0" smtClean="0"/>
              <a:t>Stafurinn</a:t>
            </a:r>
            <a:r>
              <a:rPr lang="is-IS" sz="1200" baseline="0" noProof="0" dirty="0" smtClean="0"/>
              <a:t> var upphaflega þróaðu</a:t>
            </a:r>
            <a:r>
              <a:rPr lang="is-IS" sz="1200" noProof="0" dirty="0" smtClean="0"/>
              <a:t>r sem námsverkefni við MIT (</a:t>
            </a:r>
            <a:r>
              <a:rPr lang="is-IS" sz="1200" noProof="0" dirty="0" err="1" smtClean="0"/>
              <a:t>Massachussets</a:t>
            </a:r>
            <a:r>
              <a:rPr lang="is-IS" sz="1200" noProof="0" dirty="0" smtClean="0"/>
              <a:t> </a:t>
            </a:r>
            <a:r>
              <a:rPr lang="is-IS" sz="1200" noProof="0" dirty="0" err="1" smtClean="0"/>
              <a:t>Institute</a:t>
            </a:r>
            <a:r>
              <a:rPr lang="is-IS" sz="1200" noProof="0" dirty="0" smtClean="0"/>
              <a:t> of </a:t>
            </a:r>
            <a:r>
              <a:rPr lang="is-IS" sz="1200" noProof="0" dirty="0" err="1" smtClean="0"/>
              <a:t>Technology</a:t>
            </a:r>
            <a:r>
              <a:rPr lang="is-IS" sz="1200" noProof="0" dirty="0" smtClean="0"/>
              <a:t>) háskólann í Bandaríkjunum.</a:t>
            </a:r>
          </a:p>
          <a:p>
            <a:pPr marL="0" marR="0" indent="0" algn="l" defTabSz="457200" rtl="0" eaLnBrk="1" fontAlgn="base" latinLnBrk="0" hangingPunct="1">
              <a:lnSpc>
                <a:spcPct val="80000"/>
              </a:lnSpc>
              <a:spcBef>
                <a:spcPct val="30000"/>
              </a:spcBef>
              <a:spcAft>
                <a:spcPct val="0"/>
              </a:spcAft>
              <a:buClrTx/>
              <a:buSzTx/>
              <a:buFontTx/>
              <a:buNone/>
              <a:tabLst/>
              <a:defRPr/>
            </a:pPr>
            <a:endParaRPr lang="is-IS" sz="1200" noProof="0" dirty="0" smtClean="0"/>
          </a:p>
          <a:p>
            <a:pPr marL="0" marR="0" indent="0" algn="l" defTabSz="457200" rtl="0" eaLnBrk="1" fontAlgn="base" latinLnBrk="0" hangingPunct="1">
              <a:lnSpc>
                <a:spcPct val="80000"/>
              </a:lnSpc>
              <a:spcBef>
                <a:spcPct val="30000"/>
              </a:spcBef>
              <a:spcAft>
                <a:spcPct val="0"/>
              </a:spcAft>
              <a:buClrTx/>
              <a:buSzTx/>
              <a:buFontTx/>
              <a:buNone/>
              <a:tabLst/>
              <a:defRPr/>
            </a:pPr>
            <a:r>
              <a:rPr lang="is-IS" sz="1200" noProof="0" dirty="0" smtClean="0"/>
              <a:t>Eins og fram kom áðan er hann jaðartæki</a:t>
            </a:r>
            <a:r>
              <a:rPr lang="is-IS" sz="1200" baseline="0" noProof="0" dirty="0" smtClean="0"/>
              <a:t> við tölvur</a:t>
            </a:r>
            <a:endParaRPr lang="is-IS" sz="1200" noProof="0" dirty="0" smtClean="0"/>
          </a:p>
          <a:p>
            <a:pPr>
              <a:lnSpc>
                <a:spcPct val="80000"/>
              </a:lnSpc>
            </a:pPr>
            <a:endParaRPr lang="is-IS" noProof="0" dirty="0" smtClean="0"/>
          </a:p>
          <a:p>
            <a:pPr>
              <a:lnSpc>
                <a:spcPct val="80000"/>
              </a:lnSpc>
            </a:pPr>
            <a:r>
              <a:rPr lang="is-IS" sz="1200" noProof="0" dirty="0" smtClean="0"/>
              <a:t>Tækið er framleitt af</a:t>
            </a:r>
            <a:r>
              <a:rPr lang="is-IS" sz="1200" baseline="0" noProof="0" dirty="0" smtClean="0"/>
              <a:t> fyrirtæki í Bandaríkjunum sem heitir </a:t>
            </a:r>
            <a:r>
              <a:rPr lang="is-IS" sz="1200" noProof="0" dirty="0" err="1" smtClean="0"/>
              <a:t>SensAble</a:t>
            </a:r>
            <a:r>
              <a:rPr lang="is-IS" sz="1200" noProof="0" dirty="0" smtClean="0"/>
              <a:t> </a:t>
            </a:r>
            <a:r>
              <a:rPr lang="is-IS" sz="1200" noProof="0" dirty="0" err="1" smtClean="0"/>
              <a:t>Technologies</a:t>
            </a:r>
            <a:endParaRPr lang="is-IS" sz="1200" noProof="0" dirty="0" smtClean="0"/>
          </a:p>
          <a:p>
            <a:pPr>
              <a:lnSpc>
                <a:spcPct val="80000"/>
              </a:lnSpc>
            </a:pPr>
            <a:endParaRPr lang="is-IS" sz="1200" noProof="0" dirty="0" smtClean="0"/>
          </a:p>
          <a:p>
            <a:pPr>
              <a:spcBef>
                <a:spcPct val="0"/>
              </a:spcBef>
            </a:pPr>
            <a:r>
              <a:rPr lang="is-IS" b="1" baseline="0" noProof="0" dirty="0" smtClean="0"/>
              <a:t>( benda á myndina ) </a:t>
            </a:r>
            <a:r>
              <a:rPr lang="is-IS" baseline="0" noProof="0" dirty="0" smtClean="0"/>
              <a:t>Stafurinn hefur fjóra arma og sex hreyfanlega liði og einn hnapp sem hægt er að styðja á.</a:t>
            </a:r>
          </a:p>
          <a:p>
            <a:pPr>
              <a:spcBef>
                <a:spcPct val="0"/>
              </a:spcBef>
            </a:pPr>
            <a:endParaRPr lang="is-IS" baseline="0" noProof="0" dirty="0" smtClean="0"/>
          </a:p>
          <a:p>
            <a:pPr>
              <a:spcBef>
                <a:spcPct val="0"/>
              </a:spcBef>
            </a:pPr>
            <a:r>
              <a:rPr lang="is-IS" baseline="0" noProof="0" dirty="0" smtClean="0"/>
              <a:t>Í stafnum eru þrír mótorar sem geta ýtt örmunum í allar áttir þannig að sá sem heldur um stafinn getur fundið þegar stafurinn leitar  í ákveðna átt eða hann rekst á eitthvað.</a:t>
            </a:r>
          </a:p>
          <a:p>
            <a:pPr>
              <a:spcBef>
                <a:spcPct val="0"/>
              </a:spcBef>
            </a:pPr>
            <a:endParaRPr lang="is-IS" noProof="0" dirty="0" smtClean="0"/>
          </a:p>
          <a:p>
            <a:pPr>
              <a:spcBef>
                <a:spcPct val="0"/>
              </a:spcBef>
            </a:pPr>
            <a:r>
              <a:rPr lang="is-IS" b="1" noProof="0" dirty="0" smtClean="0"/>
              <a:t>(Sýna </a:t>
            </a:r>
            <a:r>
              <a:rPr lang="is-IS" b="1" baseline="0" noProof="0" dirty="0" err="1" smtClean="0"/>
              <a:t>þ</a:t>
            </a:r>
            <a:r>
              <a:rPr lang="is-IS" b="1" noProof="0" dirty="0" err="1" smtClean="0"/>
              <a:t>reifistafinn</a:t>
            </a:r>
            <a:r>
              <a:rPr lang="is-IS" b="1" noProof="0" dirty="0" smtClean="0"/>
              <a:t> sem er til sýnis á borði og hvernig er haldið um pinnann</a:t>
            </a:r>
            <a:r>
              <a:rPr lang="is-IS" b="1" noProof="0" dirty="0" smtClean="0"/>
              <a:t>.)</a:t>
            </a:r>
            <a:endParaRPr lang="is-IS" b="1" noProof="0" dirty="0" smtClean="0"/>
          </a:p>
          <a:p>
            <a:pPr>
              <a:spcBef>
                <a:spcPct val="0"/>
              </a:spcBef>
            </a:pPr>
            <a:endParaRPr lang="is-IS" baseline="0" noProof="0" dirty="0" smtClean="0"/>
          </a:p>
          <a:p>
            <a:pPr>
              <a:spcBef>
                <a:spcPct val="0"/>
              </a:spcBef>
            </a:pPr>
            <a:endParaRPr lang="is-IS" noProof="0"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C97B7824-A2FC-4895-A60D-E49B8E0E4120}" type="slidenum">
              <a:rPr lang="en-US"/>
              <a:pPr/>
              <a:t>8</a:t>
            </a:fld>
            <a:endParaRPr lang="en-US"/>
          </a:p>
        </p:txBody>
      </p:sp>
      <p:sp>
        <p:nvSpPr>
          <p:cNvPr id="5" name="Date Placeholder 4"/>
          <p:cNvSpPr>
            <a:spLocks noGrp="1"/>
          </p:cNvSpPr>
          <p:nvPr>
            <p:ph type="dt" idx="10"/>
          </p:nvPr>
        </p:nvSpPr>
        <p:spPr/>
        <p:txBody>
          <a:bodyPr/>
          <a:lstStyle/>
          <a:p>
            <a:fld id="{5ABD6122-0704-4EB0-B1C5-F9F7E7E494D1}" type="datetime9">
              <a:rPr lang="is-IS" smtClean="0"/>
              <a:pPr/>
              <a:t>9.9.2008 13:41:46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a:lnSpc>
                <a:spcPct val="80000"/>
              </a:lnSpc>
            </a:pPr>
            <a:endParaRPr lang="is-IS" noProof="0" dirty="0" smtClean="0"/>
          </a:p>
          <a:p>
            <a:pPr>
              <a:lnSpc>
                <a:spcPct val="80000"/>
              </a:lnSpc>
            </a:pPr>
            <a:endParaRPr lang="is-IS" noProof="0" dirty="0" smtClean="0"/>
          </a:p>
          <a:p>
            <a:pPr>
              <a:lnSpc>
                <a:spcPct val="80000"/>
              </a:lnSpc>
            </a:pPr>
            <a:r>
              <a:rPr lang="is-IS" noProof="0" dirty="0" smtClean="0"/>
              <a:t>Áður en ég</a:t>
            </a:r>
            <a:r>
              <a:rPr lang="is-IS" baseline="0" noProof="0" dirty="0" smtClean="0"/>
              <a:t> segi ykkur frá stærðfræðistafnum ætla ég að segja lauslaga frá </a:t>
            </a:r>
            <a:r>
              <a:rPr lang="is-IS" noProof="0" dirty="0" smtClean="0"/>
              <a:t>fróðlegu dæmi um hagnýtingu</a:t>
            </a:r>
            <a:r>
              <a:rPr lang="is-IS" baseline="0" noProof="0" dirty="0" smtClean="0"/>
              <a:t> á </a:t>
            </a:r>
            <a:r>
              <a:rPr lang="is-IS" noProof="0" dirty="0" err="1" smtClean="0"/>
              <a:t>þeifistafnum</a:t>
            </a:r>
            <a:r>
              <a:rPr lang="is-IS" noProof="0" dirty="0" smtClean="0"/>
              <a:t> við kennslu í dýralækningum í Bretlandi</a:t>
            </a:r>
          </a:p>
          <a:p>
            <a:pPr>
              <a:lnSpc>
                <a:spcPct val="80000"/>
              </a:lnSpc>
            </a:pPr>
            <a:endParaRPr lang="is-IS" noProof="0" dirty="0" smtClean="0"/>
          </a:p>
          <a:p>
            <a:pPr>
              <a:lnSpc>
                <a:spcPct val="80000"/>
              </a:lnSpc>
            </a:pPr>
            <a:r>
              <a:rPr lang="is-IS" noProof="0" dirty="0" smtClean="0"/>
              <a:t>Græjan</a:t>
            </a:r>
            <a:r>
              <a:rPr lang="is-IS" baseline="0" noProof="0" dirty="0" smtClean="0"/>
              <a:t> samanstendur af: Líkani af afturenda á belju, </a:t>
            </a:r>
            <a:r>
              <a:rPr lang="is-IS" baseline="0" noProof="0" dirty="0" err="1" smtClean="0"/>
              <a:t>þreifistaf</a:t>
            </a:r>
            <a:r>
              <a:rPr lang="is-IS" baseline="0" noProof="0" dirty="0" smtClean="0"/>
              <a:t>  sem er inni í beljunni og sést ekki á myndinni og síðan er tölvubúnaður með skjámynd fyrir kennarann</a:t>
            </a:r>
          </a:p>
          <a:p>
            <a:pPr>
              <a:lnSpc>
                <a:spcPct val="80000"/>
              </a:lnSpc>
            </a:pPr>
            <a:endParaRPr lang="is-IS" baseline="0" noProof="0" dirty="0" smtClean="0"/>
          </a:p>
          <a:p>
            <a:pPr>
              <a:lnSpc>
                <a:spcPct val="80000"/>
              </a:lnSpc>
            </a:pPr>
            <a:endParaRPr lang="is-IS" baseline="0" noProof="0" dirty="0" smtClean="0"/>
          </a:p>
          <a:p>
            <a:pPr>
              <a:lnSpc>
                <a:spcPct val="80000"/>
              </a:lnSpc>
            </a:pP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99316DA5-2F2F-45EE-AA2A-87BD9067F039}" type="slidenum">
              <a:rPr lang="en-US"/>
              <a:pPr/>
              <a:t>9</a:t>
            </a:fld>
            <a:endParaRPr lang="en-US"/>
          </a:p>
        </p:txBody>
      </p:sp>
      <p:sp>
        <p:nvSpPr>
          <p:cNvPr id="5" name="Date Placeholder 4"/>
          <p:cNvSpPr>
            <a:spLocks noGrp="1"/>
          </p:cNvSpPr>
          <p:nvPr>
            <p:ph type="dt" idx="10"/>
          </p:nvPr>
        </p:nvSpPr>
        <p:spPr/>
        <p:txBody>
          <a:bodyPr/>
          <a:lstStyle/>
          <a:p>
            <a:fld id="{2C83C4FC-3505-4BD2-BB78-BF090B281718}" type="datetime9">
              <a:rPr lang="is-IS" smtClean="0"/>
              <a:pPr/>
              <a:t>9.9.2008 13:41:46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s-I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4EC456E-E020-465F-AC25-248944C79FDF}" type="datetime1">
              <a:rPr lang="en-US"/>
              <a:pPr/>
              <a:t>9/9/2008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09053B-4A3F-45D6-A759-4745B68114B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Date Placeholder 3"/>
          <p:cNvSpPr>
            <a:spLocks noGrp="1"/>
          </p:cNvSpPr>
          <p:nvPr>
            <p:ph type="dt" sz="half" idx="10"/>
          </p:nvPr>
        </p:nvSpPr>
        <p:spPr/>
        <p:txBody>
          <a:bodyPr/>
          <a:lstStyle>
            <a:lvl1pPr>
              <a:defRPr/>
            </a:lvl1pPr>
          </a:lstStyle>
          <a:p>
            <a:fld id="{95B66531-163D-4F1E-903E-20252EBAF8C5}" type="datetime1">
              <a:rPr lang="en-US"/>
              <a:pPr/>
              <a:t>9/9/2008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B28E5E-32EA-45CE-B383-34E38A4D642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s-I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Date Placeholder 3"/>
          <p:cNvSpPr>
            <a:spLocks noGrp="1"/>
          </p:cNvSpPr>
          <p:nvPr>
            <p:ph type="dt" sz="half" idx="10"/>
          </p:nvPr>
        </p:nvSpPr>
        <p:spPr/>
        <p:txBody>
          <a:bodyPr/>
          <a:lstStyle>
            <a:lvl1pPr>
              <a:defRPr/>
            </a:lvl1pPr>
          </a:lstStyle>
          <a:p>
            <a:fld id="{8D46D646-2BE8-44E3-A3BD-70E347F06BDA}" type="datetime1">
              <a:rPr lang="en-US"/>
              <a:pPr/>
              <a:t>9/9/2008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C66FBA-6BF2-4C40-A1DE-54974D1482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3" name="Content Placeholder 2"/>
          <p:cNvSpPr>
            <a:spLocks noGrp="1"/>
          </p:cNvSpPr>
          <p:nvPr>
            <p:ph idx="1"/>
          </p:nvPr>
        </p:nvSpPr>
        <p:spPr/>
        <p:txBody>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Date Placeholder 3"/>
          <p:cNvSpPr>
            <a:spLocks noGrp="1"/>
          </p:cNvSpPr>
          <p:nvPr>
            <p:ph type="dt" sz="half" idx="10"/>
          </p:nvPr>
        </p:nvSpPr>
        <p:spPr/>
        <p:txBody>
          <a:bodyPr/>
          <a:lstStyle>
            <a:lvl1pPr>
              <a:defRPr/>
            </a:lvl1pPr>
          </a:lstStyle>
          <a:p>
            <a:fld id="{AC5D448F-F03F-49A1-9DC3-045912252C01}" type="datetime1">
              <a:rPr lang="en-US"/>
              <a:pPr/>
              <a:t>9/9/2008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0CCCC9-9471-4108-8980-C680507E70DE}" type="slidenum">
              <a:rPr lang="en-US"/>
              <a:pPr/>
              <a:t>‹#›</a:t>
            </a:fld>
            <a:endParaRPr lang="en-US"/>
          </a:p>
        </p:txBody>
      </p:sp>
      <p:pic>
        <p:nvPicPr>
          <p:cNvPr id="7" name="Picture 2" descr="hi_1_rgbsolo"/>
          <p:cNvPicPr>
            <a:picLocks noChangeAspect="1" noChangeArrowheads="1"/>
          </p:cNvPicPr>
          <p:nvPr userDrawn="1"/>
        </p:nvPicPr>
        <p:blipFill>
          <a:blip r:embed="rId2"/>
          <a:srcRect/>
          <a:stretch>
            <a:fillRect/>
          </a:stretch>
        </p:blipFill>
        <p:spPr bwMode="auto">
          <a:xfrm>
            <a:off x="100026" y="142852"/>
            <a:ext cx="714348" cy="67819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s-I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smtClean="0"/>
              <a:t>Click to edit Master text styles</a:t>
            </a:r>
          </a:p>
        </p:txBody>
      </p:sp>
      <p:sp>
        <p:nvSpPr>
          <p:cNvPr id="4" name="Date Placeholder 3"/>
          <p:cNvSpPr>
            <a:spLocks noGrp="1"/>
          </p:cNvSpPr>
          <p:nvPr>
            <p:ph type="dt" sz="half" idx="10"/>
          </p:nvPr>
        </p:nvSpPr>
        <p:spPr/>
        <p:txBody>
          <a:bodyPr/>
          <a:lstStyle>
            <a:lvl1pPr>
              <a:defRPr/>
            </a:lvl1pPr>
          </a:lstStyle>
          <a:p>
            <a:fld id="{D1499811-43D6-42EF-8C0F-68602EEA44B8}" type="datetime1">
              <a:rPr lang="en-US"/>
              <a:pPr/>
              <a:t>9/9/2008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82AFF-8C8E-47F5-9694-A420CF6FEE7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5" name="Date Placeholder 3"/>
          <p:cNvSpPr>
            <a:spLocks noGrp="1"/>
          </p:cNvSpPr>
          <p:nvPr>
            <p:ph type="dt" sz="half" idx="10"/>
          </p:nvPr>
        </p:nvSpPr>
        <p:spPr/>
        <p:txBody>
          <a:bodyPr/>
          <a:lstStyle>
            <a:lvl1pPr>
              <a:defRPr/>
            </a:lvl1pPr>
          </a:lstStyle>
          <a:p>
            <a:fld id="{A7253BE4-DA09-4F34-8D83-915B3D74D0BA}" type="datetime1">
              <a:rPr lang="en-US"/>
              <a:pPr/>
              <a:t>9/9/2008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21DDB62-D8E3-47DE-BEDB-366BE84C26AA}" type="slidenum">
              <a:rPr lang="en-US"/>
              <a:pPr/>
              <a:t>‹#›</a:t>
            </a:fld>
            <a:endParaRPr lang="en-US"/>
          </a:p>
        </p:txBody>
      </p:sp>
      <p:pic>
        <p:nvPicPr>
          <p:cNvPr id="8" name="Picture 2" descr="hi_1_rgbsolo"/>
          <p:cNvPicPr>
            <a:picLocks noChangeAspect="1" noChangeArrowheads="1"/>
          </p:cNvPicPr>
          <p:nvPr userDrawn="1"/>
        </p:nvPicPr>
        <p:blipFill>
          <a:blip r:embed="rId2"/>
          <a:srcRect/>
          <a:stretch>
            <a:fillRect/>
          </a:stretch>
        </p:blipFill>
        <p:spPr bwMode="auto">
          <a:xfrm>
            <a:off x="100026" y="142852"/>
            <a:ext cx="714348" cy="678197"/>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7" name="Date Placeholder 3"/>
          <p:cNvSpPr>
            <a:spLocks noGrp="1"/>
          </p:cNvSpPr>
          <p:nvPr>
            <p:ph type="dt" sz="half" idx="10"/>
          </p:nvPr>
        </p:nvSpPr>
        <p:spPr/>
        <p:txBody>
          <a:bodyPr/>
          <a:lstStyle>
            <a:lvl1pPr>
              <a:defRPr/>
            </a:lvl1pPr>
          </a:lstStyle>
          <a:p>
            <a:fld id="{FE61600C-43D1-4C8B-B407-59364B4F8CEB}" type="datetime1">
              <a:rPr lang="en-US"/>
              <a:pPr/>
              <a:t>9/9/2008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48B8FB0-ECC3-4A89-AF81-23EDC88CC9D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13AA93D-9AA9-4424-B191-41519227CCA7}" type="datetime1">
              <a:rPr lang="en-US"/>
              <a:pPr/>
              <a:t>9/9/2008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33A0EB7-1795-40D3-A4D4-953F3BC5E04C}" type="slidenum">
              <a:rPr lang="en-US"/>
              <a:pPr/>
              <a:t>‹#›</a:t>
            </a:fld>
            <a:endParaRPr lang="en-US"/>
          </a:p>
        </p:txBody>
      </p:sp>
      <p:pic>
        <p:nvPicPr>
          <p:cNvPr id="6" name="Picture 2" descr="hi_1_rgbsolo"/>
          <p:cNvPicPr>
            <a:picLocks noChangeAspect="1" noChangeArrowheads="1"/>
          </p:cNvPicPr>
          <p:nvPr userDrawn="1"/>
        </p:nvPicPr>
        <p:blipFill>
          <a:blip r:embed="rId2"/>
          <a:srcRect/>
          <a:stretch>
            <a:fillRect/>
          </a:stretch>
        </p:blipFill>
        <p:spPr bwMode="auto">
          <a:xfrm>
            <a:off x="100026" y="142852"/>
            <a:ext cx="714348" cy="678197"/>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1FB2EC4-ED6D-40CA-9CD9-69833EC27853}" type="datetime1">
              <a:rPr lang="en-US"/>
              <a:pPr/>
              <a:t>9/9/2008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5481DE4-3D95-435F-84BC-59ED3AE35DD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s-I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Click to edit Master text styles</a:t>
            </a:r>
          </a:p>
        </p:txBody>
      </p:sp>
      <p:sp>
        <p:nvSpPr>
          <p:cNvPr id="5" name="Date Placeholder 3"/>
          <p:cNvSpPr>
            <a:spLocks noGrp="1"/>
          </p:cNvSpPr>
          <p:nvPr>
            <p:ph type="dt" sz="half" idx="10"/>
          </p:nvPr>
        </p:nvSpPr>
        <p:spPr/>
        <p:txBody>
          <a:bodyPr/>
          <a:lstStyle>
            <a:lvl1pPr>
              <a:defRPr/>
            </a:lvl1pPr>
          </a:lstStyle>
          <a:p>
            <a:fld id="{E5D6AE33-79DC-43DF-982B-BFF43B6E24BC}" type="datetime1">
              <a:rPr lang="en-US"/>
              <a:pPr/>
              <a:t>9/9/2008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CA6749E-4E75-4EBF-B4B5-47C8DAA8927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s-I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Click to edit Master text styles</a:t>
            </a:r>
          </a:p>
        </p:txBody>
      </p:sp>
      <p:sp>
        <p:nvSpPr>
          <p:cNvPr id="5" name="Date Placeholder 3"/>
          <p:cNvSpPr>
            <a:spLocks noGrp="1"/>
          </p:cNvSpPr>
          <p:nvPr>
            <p:ph type="dt" sz="half" idx="10"/>
          </p:nvPr>
        </p:nvSpPr>
        <p:spPr/>
        <p:txBody>
          <a:bodyPr/>
          <a:lstStyle>
            <a:lvl1pPr>
              <a:defRPr/>
            </a:lvl1pPr>
          </a:lstStyle>
          <a:p>
            <a:fld id="{A12146CE-FF48-465E-9E40-139CEE1A3E9E}" type="datetime1">
              <a:rPr lang="en-US"/>
              <a:pPr/>
              <a:t>9/9/2008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49FBA02-C9BD-466C-8616-4E2B575BAC2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alpha val="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s-I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defRPr>
            </a:lvl1pPr>
          </a:lstStyle>
          <a:p>
            <a:fld id="{5CC87C92-91CC-4066-8A2D-A67269C54725}" type="datetime1">
              <a:rPr lang="en-US"/>
              <a:pPr/>
              <a:t>9/9/2008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defRPr>
            </a:lvl1pPr>
          </a:lstStyle>
          <a:p>
            <a:fld id="{DDEA6A0A-757A-4B2E-9F28-93067332D2E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108" charset="-128"/>
          <a:cs typeface="+mj-cs"/>
        </a:defRPr>
      </a:lvl1pPr>
      <a:lvl2pPr algn="ctr" defTabSz="457200" rtl="0" fontAlgn="base">
        <a:spcBef>
          <a:spcPct val="0"/>
        </a:spcBef>
        <a:spcAft>
          <a:spcPct val="0"/>
        </a:spcAft>
        <a:defRPr sz="4400">
          <a:solidFill>
            <a:schemeClr val="tx1"/>
          </a:solidFill>
          <a:latin typeface="Calibri" pitchFamily="-108" charset="0"/>
          <a:ea typeface="ＭＳ Ｐゴシック" pitchFamily="-108" charset="-128"/>
        </a:defRPr>
      </a:lvl2pPr>
      <a:lvl3pPr algn="ctr" defTabSz="457200" rtl="0" fontAlgn="base">
        <a:spcBef>
          <a:spcPct val="0"/>
        </a:spcBef>
        <a:spcAft>
          <a:spcPct val="0"/>
        </a:spcAft>
        <a:defRPr sz="4400">
          <a:solidFill>
            <a:schemeClr val="tx1"/>
          </a:solidFill>
          <a:latin typeface="Calibri" pitchFamily="-108" charset="0"/>
          <a:ea typeface="ＭＳ Ｐゴシック" pitchFamily="-108" charset="-128"/>
        </a:defRPr>
      </a:lvl3pPr>
      <a:lvl4pPr algn="ctr" defTabSz="457200" rtl="0" fontAlgn="base">
        <a:spcBef>
          <a:spcPct val="0"/>
        </a:spcBef>
        <a:spcAft>
          <a:spcPct val="0"/>
        </a:spcAft>
        <a:defRPr sz="4400">
          <a:solidFill>
            <a:schemeClr val="tx1"/>
          </a:solidFill>
          <a:latin typeface="Calibri" pitchFamily="-108" charset="0"/>
          <a:ea typeface="ＭＳ Ｐゴシック" pitchFamily="-108" charset="-128"/>
        </a:defRPr>
      </a:lvl4pPr>
      <a:lvl5pPr algn="ctr" defTabSz="457200" rtl="0" fontAlgn="base">
        <a:spcBef>
          <a:spcPct val="0"/>
        </a:spcBef>
        <a:spcAft>
          <a:spcPct val="0"/>
        </a:spcAft>
        <a:defRPr sz="4400">
          <a:solidFill>
            <a:schemeClr val="tx1"/>
          </a:solidFill>
          <a:latin typeface="Calibri" pitchFamily="-108" charset="0"/>
          <a:ea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pitchFamily="-108"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audio" Target="file:///\\192.168.2.195\mastera%20verkefni\Skyrsla\Gl&#230;rur\Built-in%20Input_recording%207.mp3"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is-IS" noProof="0" dirty="0" smtClean="0"/>
              <a:t>Stærðfræðistafur</a:t>
            </a:r>
          </a:p>
        </p:txBody>
      </p:sp>
      <p:sp>
        <p:nvSpPr>
          <p:cNvPr id="3" name="Subtitle 2"/>
          <p:cNvSpPr>
            <a:spLocks noGrp="1"/>
          </p:cNvSpPr>
          <p:nvPr>
            <p:ph type="subTitle" idx="1"/>
          </p:nvPr>
        </p:nvSpPr>
        <p:spPr/>
        <p:txBody>
          <a:bodyPr>
            <a:normAutofit/>
          </a:bodyPr>
          <a:lstStyle/>
          <a:p>
            <a:r>
              <a:rPr lang="is-IS" dirty="0" smtClean="0">
                <a:solidFill>
                  <a:srgbClr val="898989"/>
                </a:solidFill>
              </a:rPr>
              <a:t>15 eininga meistararitgerð</a:t>
            </a:r>
          </a:p>
          <a:p>
            <a:endParaRPr lang="is-IS" dirty="0" smtClean="0">
              <a:solidFill>
                <a:srgbClr val="898989"/>
              </a:solidFill>
            </a:endParaRPr>
          </a:p>
          <a:p>
            <a:r>
              <a:rPr lang="is-IS" dirty="0" smtClean="0">
                <a:solidFill>
                  <a:srgbClr val="898989"/>
                </a:solidFill>
              </a:rPr>
              <a:t>Magni Þór Birgisson </a:t>
            </a:r>
          </a:p>
        </p:txBody>
      </p:sp>
      <p:pic>
        <p:nvPicPr>
          <p:cNvPr id="14340" name="Picture 2" descr="hi_1_rgbsolo"/>
          <p:cNvPicPr>
            <a:picLocks noChangeAspect="1" noChangeArrowheads="1"/>
          </p:cNvPicPr>
          <p:nvPr/>
        </p:nvPicPr>
        <p:blipFill>
          <a:blip r:embed="rId3"/>
          <a:srcRect/>
          <a:stretch>
            <a:fillRect/>
          </a:stretch>
        </p:blipFill>
        <p:spPr bwMode="auto">
          <a:xfrm>
            <a:off x="3810000" y="641350"/>
            <a:ext cx="1568450" cy="1489075"/>
          </a:xfrm>
          <a:prstGeom prst="rect">
            <a:avLst/>
          </a:prstGeom>
          <a:noFill/>
          <a:ln w="9525">
            <a:noFill/>
            <a:miter lim="800000"/>
            <a:headEnd/>
            <a:tailEnd/>
          </a:ln>
        </p:spPr>
      </p:pic>
      <p:pic>
        <p:nvPicPr>
          <p:cNvPr id="5" name="Content Placeholder 3" descr="SensAble_Desktop_Arm_01.jpg"/>
          <p:cNvPicPr>
            <a:picLocks noChangeAspect="1"/>
          </p:cNvPicPr>
          <p:nvPr/>
        </p:nvPicPr>
        <p:blipFill>
          <a:blip r:embed="rId4"/>
          <a:srcRect l="7143" r="5429" b="9930"/>
          <a:stretch>
            <a:fillRect/>
          </a:stretch>
        </p:blipFill>
        <p:spPr bwMode="auto">
          <a:xfrm>
            <a:off x="7215206" y="4966497"/>
            <a:ext cx="1502324" cy="1344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
            </a:r>
            <a:br>
              <a:rPr lang="is-IS" dirty="0" smtClean="0"/>
            </a:br>
            <a:endParaRPr lang="is-IS" dirty="0"/>
          </a:p>
        </p:txBody>
      </p:sp>
      <p:pic>
        <p:nvPicPr>
          <p:cNvPr id="4" name="Content Placeholder 3" descr="HapticCowLIVE.JPG"/>
          <p:cNvPicPr>
            <a:picLocks noGrp="1" noChangeAspect="1"/>
          </p:cNvPicPr>
          <p:nvPr>
            <p:ph idx="1"/>
          </p:nvPr>
        </p:nvPicPr>
        <p:blipFill>
          <a:blip r:embed="rId3"/>
          <a:stretch>
            <a:fillRect/>
          </a:stretch>
        </p:blipFill>
        <p:spPr>
          <a:xfrm>
            <a:off x="-571536" y="-24"/>
            <a:ext cx="10287072" cy="6858049"/>
          </a:xfrm>
        </p:spPr>
      </p:pic>
      <p:pic>
        <p:nvPicPr>
          <p:cNvPr id="5" name="Picture 4" descr="art.fs.haptic.cow3.jpg"/>
          <p:cNvPicPr>
            <a:picLocks noChangeAspect="1"/>
          </p:cNvPicPr>
          <p:nvPr/>
        </p:nvPicPr>
        <p:blipFill>
          <a:blip r:embed="rId4"/>
          <a:srcRect/>
          <a:stretch>
            <a:fillRect/>
          </a:stretch>
        </p:blipFill>
        <p:spPr bwMode="auto">
          <a:xfrm>
            <a:off x="0" y="4772025"/>
            <a:ext cx="2781300"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is-IS" noProof="0" dirty="0" smtClean="0"/>
              <a:t>Stærðfræðistafur</a:t>
            </a:r>
          </a:p>
        </p:txBody>
      </p:sp>
      <p:sp>
        <p:nvSpPr>
          <p:cNvPr id="24579" name="Content Placeholder 8"/>
          <p:cNvSpPr>
            <a:spLocks noGrp="1"/>
          </p:cNvSpPr>
          <p:nvPr>
            <p:ph idx="1"/>
          </p:nvPr>
        </p:nvSpPr>
        <p:spPr/>
        <p:txBody>
          <a:bodyPr/>
          <a:lstStyle/>
          <a:p>
            <a:endParaRPr lang="is-IS" sz="3200" noProof="0" dirty="0" smtClean="0"/>
          </a:p>
          <a:p>
            <a:r>
              <a:rPr lang="is-IS" sz="3200" noProof="0" dirty="0" smtClean="0"/>
              <a:t>Samanstendur af:</a:t>
            </a:r>
          </a:p>
          <a:p>
            <a:pPr lvl="1"/>
            <a:r>
              <a:rPr lang="is-IS" sz="2800" noProof="0" dirty="0" smtClean="0"/>
              <a:t>Þreifistaf</a:t>
            </a:r>
          </a:p>
          <a:p>
            <a:pPr lvl="1"/>
            <a:r>
              <a:rPr lang="is-IS" sz="2800" dirty="0" smtClean="0"/>
              <a:t>Skjámynd</a:t>
            </a:r>
          </a:p>
          <a:p>
            <a:pPr lvl="1"/>
            <a:r>
              <a:rPr lang="is-IS" sz="2800" noProof="0" dirty="0" smtClean="0"/>
              <a:t>Hugbúnaði</a:t>
            </a:r>
          </a:p>
          <a:p>
            <a:pPr lvl="1"/>
            <a:r>
              <a:rPr lang="is-IS" sz="2800" noProof="0" dirty="0" smtClean="0"/>
              <a:t>Talgervli (á ensku)</a:t>
            </a:r>
          </a:p>
          <a:p>
            <a:pPr lvl="1"/>
            <a:r>
              <a:rPr lang="is-IS" sz="2800" dirty="0" smtClean="0"/>
              <a:t>V</a:t>
            </a:r>
            <a:r>
              <a:rPr lang="is-IS" sz="2800" noProof="0" dirty="0" smtClean="0"/>
              <a:t>íðóma tóngjafa</a:t>
            </a:r>
          </a:p>
        </p:txBody>
      </p:sp>
      <p:pic>
        <p:nvPicPr>
          <p:cNvPr id="8" name="Picture 7" descr="speech.jpg"/>
          <p:cNvPicPr>
            <a:picLocks noChangeAspect="1"/>
          </p:cNvPicPr>
          <p:nvPr/>
        </p:nvPicPr>
        <p:blipFill>
          <a:blip r:embed="rId3"/>
          <a:stretch>
            <a:fillRect/>
          </a:stretch>
        </p:blipFill>
        <p:spPr>
          <a:xfrm>
            <a:off x="5638800" y="2012981"/>
            <a:ext cx="2793492" cy="3321019"/>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is-IS" dirty="0" smtClean="0"/>
              <a:t>Virkni stafsins</a:t>
            </a:r>
          </a:p>
        </p:txBody>
      </p:sp>
      <p:sp>
        <p:nvSpPr>
          <p:cNvPr id="3" name="Content Placeholder 2"/>
          <p:cNvSpPr>
            <a:spLocks noGrp="1"/>
          </p:cNvSpPr>
          <p:nvPr>
            <p:ph idx="1"/>
          </p:nvPr>
        </p:nvSpPr>
        <p:spPr/>
        <p:txBody>
          <a:bodyPr>
            <a:normAutofit lnSpcReduction="10000"/>
          </a:bodyPr>
          <a:lstStyle/>
          <a:p>
            <a:pPr>
              <a:lnSpc>
                <a:spcPct val="90000"/>
              </a:lnSpc>
            </a:pPr>
            <a:r>
              <a:rPr lang="is-IS" dirty="0" smtClean="0"/>
              <a:t>Búnaðurinn leitast við að toga stafinn í áttina að tilteknum ferli sem hugbúnaðurinn segir til um</a:t>
            </a:r>
          </a:p>
          <a:p>
            <a:pPr>
              <a:lnSpc>
                <a:spcPct val="90000"/>
              </a:lnSpc>
            </a:pPr>
            <a:r>
              <a:rPr lang="is-IS" dirty="0" smtClean="0"/>
              <a:t>Þegar stafurinn er kominn á ferilinn leitast hann við að fylgja honum</a:t>
            </a:r>
          </a:p>
          <a:p>
            <a:pPr>
              <a:lnSpc>
                <a:spcPct val="90000"/>
              </a:lnSpc>
            </a:pPr>
            <a:r>
              <a:rPr lang="is-IS" dirty="0" smtClean="0"/>
              <a:t>Þannig getur notandinn þreifað á ferlinum sem er bara til sem upplýsingar í hugbúnaði</a:t>
            </a:r>
          </a:p>
          <a:p>
            <a:pPr>
              <a:lnSpc>
                <a:spcPct val="90000"/>
              </a:lnSpc>
            </a:pPr>
            <a:r>
              <a:rPr lang="is-IS" dirty="0" smtClean="0"/>
              <a:t>Notandinn skynjar hök á ferlinum þegar farið er yfir x-ás og y-ás og einnig þegar farið er yfir heilar einingar í hnitakerfinu. </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784" y="-214338"/>
            <a:ext cx="10715700" cy="7286676"/>
          </a:xfrm>
          <a:prstGeom prst="rect">
            <a:avLst/>
          </a:prstGeom>
          <a:solidFill>
            <a:srgbClr val="66CCFF">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a:p>
        </p:txBody>
      </p:sp>
      <p:pic>
        <p:nvPicPr>
          <p:cNvPr id="5" name="Content Placeholder 7" descr="Staerdfraedistafurinn.png"/>
          <p:cNvPicPr>
            <a:picLocks noChangeAspect="1"/>
          </p:cNvPicPr>
          <p:nvPr/>
        </p:nvPicPr>
        <p:blipFill>
          <a:blip r:embed="rId3"/>
          <a:stretch>
            <a:fillRect/>
          </a:stretch>
        </p:blipFill>
        <p:spPr bwMode="auto">
          <a:xfrm>
            <a:off x="923915" y="58032"/>
            <a:ext cx="7143768" cy="6711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Hjálpartæki</a:t>
            </a:r>
            <a:endParaRPr lang="is-IS" dirty="0"/>
          </a:p>
        </p:txBody>
      </p:sp>
      <p:sp>
        <p:nvSpPr>
          <p:cNvPr id="3" name="Content Placeholder 2"/>
          <p:cNvSpPr>
            <a:spLocks noGrp="1"/>
          </p:cNvSpPr>
          <p:nvPr>
            <p:ph idx="1"/>
          </p:nvPr>
        </p:nvSpPr>
        <p:spPr/>
        <p:txBody>
          <a:bodyPr/>
          <a:lstStyle/>
          <a:p>
            <a:endParaRPr lang="is-IS" dirty="0" smtClean="0"/>
          </a:p>
          <a:p>
            <a:r>
              <a:rPr lang="is-IS" dirty="0" smtClean="0"/>
              <a:t>Notandinn getur valið um notkun eftirtalinna hjálpartækja:</a:t>
            </a:r>
          </a:p>
          <a:p>
            <a:pPr lvl="1"/>
            <a:endParaRPr lang="is-IS" dirty="0" smtClean="0"/>
          </a:p>
          <a:p>
            <a:pPr lvl="1"/>
            <a:r>
              <a:rPr lang="is-IS" dirty="0" smtClean="0"/>
              <a:t>Talgervill sem talar ensku</a:t>
            </a:r>
          </a:p>
          <a:p>
            <a:pPr lvl="1"/>
            <a:endParaRPr lang="is-IS" dirty="0" smtClean="0"/>
          </a:p>
          <a:p>
            <a:pPr lvl="1"/>
            <a:r>
              <a:rPr lang="is-IS" dirty="0" smtClean="0"/>
              <a:t>Samfellt víðóma hljóð frá tóngjafa</a:t>
            </a:r>
            <a:endParaRPr lang="is-IS" dirty="0"/>
          </a:p>
        </p:txBody>
      </p:sp>
      <p:pic>
        <p:nvPicPr>
          <p:cNvPr id="6" name="Built-in Input_recording 7.mp3">
            <a:hlinkClick r:id="" action="ppaction://media"/>
          </p:cNvPr>
          <p:cNvPicPr>
            <a:picLocks noRot="1" noChangeAspect="1"/>
          </p:cNvPicPr>
          <p:nvPr>
            <a:audioFile r:link="rId1"/>
          </p:nvPr>
        </p:nvPicPr>
        <p:blipFill>
          <a:blip r:embed="rId5"/>
          <a:stretch>
            <a:fillRect/>
          </a:stretch>
        </p:blipFill>
        <p:spPr>
          <a:xfrm>
            <a:off x="6429388" y="4929198"/>
            <a:ext cx="304800" cy="304800"/>
          </a:xfrm>
          <a:prstGeom prst="rect">
            <a:avLst/>
          </a:prstGeom>
        </p:spPr>
      </p:pic>
      <p:pic>
        <p:nvPicPr>
          <p:cNvPr id="7" name="voice.wav">
            <a:hlinkClick r:id="" action="ppaction://media"/>
          </p:cNvPr>
          <p:cNvPicPr>
            <a:picLocks noRot="1" noChangeAspect="1"/>
          </p:cNvPicPr>
          <p:nvPr>
            <a:wavAudioFile r:embed="rId2" name="voice.wav"/>
          </p:nvPr>
        </p:nvPicPr>
        <p:blipFill>
          <a:blip r:embed="rId6"/>
          <a:stretch>
            <a:fillRect/>
          </a:stretch>
        </p:blipFill>
        <p:spPr>
          <a:xfrm>
            <a:off x="5214942" y="391001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3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40"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is-IS" noProof="0" dirty="0" smtClean="0"/>
              <a:t>Hönnun stærðfræðistafsins</a:t>
            </a:r>
          </a:p>
        </p:txBody>
      </p:sp>
      <p:sp>
        <p:nvSpPr>
          <p:cNvPr id="28675" name="Content Placeholder 2"/>
          <p:cNvSpPr>
            <a:spLocks noGrp="1"/>
          </p:cNvSpPr>
          <p:nvPr>
            <p:ph idx="1"/>
          </p:nvPr>
        </p:nvSpPr>
        <p:spPr>
          <a:xfrm>
            <a:off x="457200" y="1928802"/>
            <a:ext cx="8229600" cy="4525963"/>
          </a:xfrm>
        </p:spPr>
        <p:txBody>
          <a:bodyPr/>
          <a:lstStyle/>
          <a:p>
            <a:r>
              <a:rPr lang="is-IS" noProof="0" dirty="0" smtClean="0"/>
              <a:t>Tveggja laga hönnun</a:t>
            </a:r>
          </a:p>
          <a:p>
            <a:pPr lvl="1"/>
            <a:r>
              <a:rPr lang="is-IS" dirty="0" smtClean="0"/>
              <a:t>Viðmótslag og vinnslulag</a:t>
            </a:r>
            <a:endParaRPr lang="is-IS" noProof="0" dirty="0" smtClean="0"/>
          </a:p>
          <a:p>
            <a:r>
              <a:rPr lang="is-IS" noProof="0" dirty="0" smtClean="0"/>
              <a:t>Tveggja þráða (e. </a:t>
            </a:r>
            <a:r>
              <a:rPr lang="en-US" i="1" noProof="0" dirty="0" smtClean="0"/>
              <a:t>threads</a:t>
            </a:r>
            <a:r>
              <a:rPr lang="is-IS" noProof="0" dirty="0" smtClean="0"/>
              <a:t>)</a:t>
            </a:r>
          </a:p>
          <a:p>
            <a:pPr lvl="1"/>
            <a:r>
              <a:rPr lang="is-IS" noProof="0" dirty="0" smtClean="0"/>
              <a:t>Fyrir </a:t>
            </a:r>
            <a:r>
              <a:rPr lang="is-IS" noProof="0" dirty="0" err="1" smtClean="0"/>
              <a:t>þreifistafinn</a:t>
            </a:r>
            <a:endParaRPr lang="is-IS" noProof="0" dirty="0" smtClean="0"/>
          </a:p>
          <a:p>
            <a:pPr lvl="1"/>
            <a:r>
              <a:rPr lang="is-IS" dirty="0" smtClean="0"/>
              <a:t>Fyrir allt annað</a:t>
            </a:r>
            <a:endParaRPr lang="is-IS" noProof="0" dirty="0" smtClean="0"/>
          </a:p>
          <a:p>
            <a:r>
              <a:rPr lang="is-IS" noProof="0" dirty="0" smtClean="0"/>
              <a:t>Hugrænir klasar (e. </a:t>
            </a:r>
            <a:r>
              <a:rPr lang="en-US" i="1" noProof="0" dirty="0" smtClean="0"/>
              <a:t>abstract classes</a:t>
            </a:r>
            <a:r>
              <a:rPr lang="is-IS" noProof="0" dirty="0" smtClean="0"/>
              <a:t>)</a:t>
            </a:r>
          </a:p>
          <a:p>
            <a:pPr lvl="1"/>
            <a:r>
              <a:rPr lang="is-IS" dirty="0" smtClean="0"/>
              <a:t>Fyrir </a:t>
            </a:r>
            <a:r>
              <a:rPr lang="is-IS" dirty="0" err="1" smtClean="0"/>
              <a:t>þreifistafinn</a:t>
            </a:r>
            <a:r>
              <a:rPr lang="is-IS" dirty="0" smtClean="0"/>
              <a:t> og hljóðið</a:t>
            </a:r>
            <a:endParaRPr lang="is-IS" noProof="0" dirty="0" smtClean="0"/>
          </a:p>
        </p:txBody>
      </p:sp>
      <p:pic>
        <p:nvPicPr>
          <p:cNvPr id="4" name="Picture 3" descr="cpu.jpg"/>
          <p:cNvPicPr>
            <a:picLocks noChangeAspect="1"/>
          </p:cNvPicPr>
          <p:nvPr/>
        </p:nvPicPr>
        <p:blipFill>
          <a:blip r:embed="rId3">
            <a:clrChange>
              <a:clrFrom>
                <a:srgbClr val="FFFFFF"/>
              </a:clrFrom>
              <a:clrTo>
                <a:srgbClr val="FFFFFF">
                  <a:alpha val="0"/>
                </a:srgbClr>
              </a:clrTo>
            </a:clrChange>
          </a:blip>
          <a:stretch>
            <a:fillRect/>
          </a:stretch>
        </p:blipFill>
        <p:spPr>
          <a:xfrm>
            <a:off x="5357818" y="2071678"/>
            <a:ext cx="3581400" cy="26900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nux-logo.jpg"/>
          <p:cNvPicPr>
            <a:picLocks noChangeAspect="1"/>
          </p:cNvPicPr>
          <p:nvPr/>
        </p:nvPicPr>
        <p:blipFill>
          <a:blip r:embed="rId3">
            <a:clrChange>
              <a:clrFrom>
                <a:srgbClr val="FFFFFF"/>
              </a:clrFrom>
              <a:clrTo>
                <a:srgbClr val="FFFFFF">
                  <a:alpha val="0"/>
                </a:srgbClr>
              </a:clrTo>
            </a:clrChange>
            <a:alphaModFix/>
          </a:blip>
          <a:stretch>
            <a:fillRect/>
          </a:stretch>
        </p:blipFill>
        <p:spPr>
          <a:xfrm>
            <a:off x="5291137" y="1417638"/>
            <a:ext cx="2981325" cy="3571875"/>
          </a:xfrm>
          <a:prstGeom prst="rect">
            <a:avLst/>
          </a:prstGeom>
        </p:spPr>
      </p:pic>
      <p:pic>
        <p:nvPicPr>
          <p:cNvPr id="6" name="Picture 5" descr="windows_vista_002-ig.jpg"/>
          <p:cNvPicPr>
            <a:picLocks noChangeAspect="1"/>
          </p:cNvPicPr>
          <p:nvPr/>
        </p:nvPicPr>
        <p:blipFill>
          <a:blip r:embed="rId4">
            <a:clrChange>
              <a:clrFrom>
                <a:srgbClr val="FFFFFF"/>
              </a:clrFrom>
              <a:clrTo>
                <a:srgbClr val="FFFFFF">
                  <a:alpha val="0"/>
                </a:srgbClr>
              </a:clrTo>
            </a:clrChange>
            <a:alphaModFix amt="90000"/>
          </a:blip>
          <a:srcRect/>
          <a:stretch>
            <a:fillRect/>
          </a:stretch>
        </p:blipFill>
        <p:spPr>
          <a:xfrm>
            <a:off x="4495800" y="4015825"/>
            <a:ext cx="2362200" cy="2381281"/>
          </a:xfrm>
          <a:prstGeom prst="rect">
            <a:avLst/>
          </a:prstGeom>
        </p:spPr>
      </p:pic>
      <p:pic>
        <p:nvPicPr>
          <p:cNvPr id="8" name="Picture 7" descr="apple_largelogo_crave.jpg"/>
          <p:cNvPicPr>
            <a:picLocks noChangeAspect="1"/>
          </p:cNvPicPr>
          <p:nvPr/>
        </p:nvPicPr>
        <p:blipFill>
          <a:blip r:embed="rId5">
            <a:clrChange>
              <a:clrFrom>
                <a:srgbClr val="FFFFFF"/>
              </a:clrFrom>
              <a:clrTo>
                <a:srgbClr val="FFFFFF">
                  <a:alpha val="0"/>
                </a:srgbClr>
              </a:clrTo>
            </a:clrChange>
            <a:alphaModFix amt="90000"/>
          </a:blip>
          <a:srcRect l="16271" t="1430" r="16610" b="4543"/>
          <a:stretch>
            <a:fillRect/>
          </a:stretch>
        </p:blipFill>
        <p:spPr>
          <a:xfrm>
            <a:off x="6629400" y="3668489"/>
            <a:ext cx="2514600" cy="2642047"/>
          </a:xfrm>
          <a:prstGeom prst="rect">
            <a:avLst/>
          </a:prstGeom>
        </p:spPr>
      </p:pic>
      <p:sp>
        <p:nvSpPr>
          <p:cNvPr id="26626" name="Title 1"/>
          <p:cNvSpPr>
            <a:spLocks noGrp="1"/>
          </p:cNvSpPr>
          <p:nvPr>
            <p:ph type="title"/>
          </p:nvPr>
        </p:nvSpPr>
        <p:spPr/>
        <p:txBody>
          <a:bodyPr/>
          <a:lstStyle/>
          <a:p>
            <a:r>
              <a:rPr lang="is-IS" noProof="0" dirty="0" smtClean="0"/>
              <a:t>Hugbúnaður</a:t>
            </a:r>
          </a:p>
        </p:txBody>
      </p:sp>
      <p:sp>
        <p:nvSpPr>
          <p:cNvPr id="26627" name="Content Placeholder 2"/>
          <p:cNvSpPr>
            <a:spLocks noGrp="1"/>
          </p:cNvSpPr>
          <p:nvPr>
            <p:ph idx="1"/>
          </p:nvPr>
        </p:nvSpPr>
        <p:spPr/>
        <p:txBody>
          <a:bodyPr/>
          <a:lstStyle/>
          <a:p>
            <a:endParaRPr lang="is-IS" noProof="0" dirty="0" smtClean="0"/>
          </a:p>
          <a:p>
            <a:r>
              <a:rPr lang="is-IS" noProof="0" dirty="0" smtClean="0"/>
              <a:t>C++</a:t>
            </a:r>
          </a:p>
          <a:p>
            <a:r>
              <a:rPr lang="en-US" noProof="0" dirty="0" smtClean="0"/>
              <a:t>Open </a:t>
            </a:r>
            <a:r>
              <a:rPr lang="en-US" noProof="0" dirty="0" err="1" smtClean="0"/>
              <a:t>Haptic</a:t>
            </a:r>
            <a:r>
              <a:rPr lang="en-US" noProof="0" dirty="0" smtClean="0"/>
              <a:t> SDK</a:t>
            </a:r>
          </a:p>
          <a:p>
            <a:r>
              <a:rPr lang="is-IS" noProof="0" dirty="0" smtClean="0"/>
              <a:t>QT - gluggastjóri</a:t>
            </a:r>
          </a:p>
          <a:p>
            <a:r>
              <a:rPr lang="en-US" noProof="0" dirty="0" err="1" smtClean="0"/>
              <a:t>OpenAL</a:t>
            </a:r>
            <a:r>
              <a:rPr lang="is-IS" noProof="0" dirty="0" smtClean="0"/>
              <a:t> - hljóðstjóri</a:t>
            </a:r>
          </a:p>
          <a:p>
            <a:r>
              <a:rPr lang="en-US" noProof="0" dirty="0" err="1" smtClean="0"/>
              <a:t>Flite</a:t>
            </a:r>
            <a:r>
              <a:rPr lang="is-IS" noProof="0" dirty="0" smtClean="0"/>
              <a:t> - talgervill</a:t>
            </a:r>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is-IS" noProof="0" dirty="0" smtClean="0"/>
              <a:t>Forritið – útreikningar</a:t>
            </a:r>
          </a:p>
        </p:txBody>
      </p:sp>
      <p:graphicFrame>
        <p:nvGraphicFramePr>
          <p:cNvPr id="28" name="Diagram 27"/>
          <p:cNvGraphicFramePr/>
          <p:nvPr/>
        </p:nvGraphicFramePr>
        <p:xfrm>
          <a:off x="0" y="500042"/>
          <a:ext cx="5143536" cy="3379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4294967295"/>
          </p:nvPr>
        </p:nvGraphicFramePr>
        <p:xfrm>
          <a:off x="3505206" y="1643050"/>
          <a:ext cx="5638826" cy="5214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is-IS" dirty="0" smtClean="0"/>
              <a:t>Rannsóknarspurningar</a:t>
            </a:r>
            <a:endParaRPr lang="is-IS" dirty="0"/>
          </a:p>
        </p:txBody>
      </p:sp>
      <p:sp>
        <p:nvSpPr>
          <p:cNvPr id="3" name="Content Placeholder 2"/>
          <p:cNvSpPr>
            <a:spLocks noGrp="1"/>
          </p:cNvSpPr>
          <p:nvPr>
            <p:ph idx="1"/>
          </p:nvPr>
        </p:nvSpPr>
        <p:spPr>
          <a:xfrm>
            <a:off x="457200" y="2117747"/>
            <a:ext cx="8229600" cy="4525963"/>
          </a:xfrm>
        </p:spPr>
        <p:txBody>
          <a:bodyPr/>
          <a:lstStyle/>
          <a:p>
            <a:pPr marL="514350" indent="-514350">
              <a:buFont typeface="+mj-lt"/>
              <a:buAutoNum type="arabicPeriod"/>
            </a:pPr>
            <a:r>
              <a:rPr lang="is-IS" dirty="0" smtClean="0"/>
              <a:t>Hvaða tækni nýtist best, a) stærðfræðistafur án hljóðs, b) með samfelldu víðóma hljóði eða c) með talgervli?</a:t>
            </a:r>
          </a:p>
          <a:p>
            <a:pPr marL="514350" indent="-514350">
              <a:buFont typeface="+mj-lt"/>
              <a:buAutoNum type="arabicPeriod"/>
            </a:pPr>
            <a:r>
              <a:rPr lang="is-IS" dirty="0" smtClean="0"/>
              <a:t>Er munur á skoðun einstakra ferla með stærðfræðistafnum? </a:t>
            </a:r>
          </a:p>
          <a:p>
            <a:pPr marL="514350" indent="-514350">
              <a:buFont typeface="+mj-lt"/>
              <a:buAutoNum type="arabicPeriod"/>
            </a:pPr>
            <a:r>
              <a:rPr lang="is-IS" dirty="0" smtClean="0"/>
              <a:t>Er stærðfræðistafurinn líklegur til að nýtast blindum við nám í stærðfræði umfram núverandi tækni?</a:t>
            </a:r>
          </a:p>
          <a:p>
            <a:pPr>
              <a:buNone/>
            </a:pPr>
            <a:endParaRPr lang="is-IS" dirty="0" smtClean="0"/>
          </a:p>
          <a:p>
            <a:pPr>
              <a:buNone/>
            </a:pPr>
            <a:endParaRPr lang="is-I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is-IS" sz="4000" dirty="0" smtClean="0"/>
              <a:t>Tilraun</a:t>
            </a:r>
          </a:p>
        </p:txBody>
      </p:sp>
      <p:sp>
        <p:nvSpPr>
          <p:cNvPr id="31747" name="Content Placeholder 2"/>
          <p:cNvSpPr>
            <a:spLocks noGrp="1"/>
          </p:cNvSpPr>
          <p:nvPr>
            <p:ph idx="1"/>
          </p:nvPr>
        </p:nvSpPr>
        <p:spPr/>
        <p:txBody>
          <a:bodyPr/>
          <a:lstStyle/>
          <a:p>
            <a:r>
              <a:rPr lang="is-IS" noProof="0" dirty="0" smtClean="0"/>
              <a:t>Þátttakendur  voru:  </a:t>
            </a:r>
          </a:p>
          <a:p>
            <a:r>
              <a:rPr lang="is-IS" noProof="0" dirty="0" smtClean="0"/>
              <a:t>Sex blindir eða sjónskertir</a:t>
            </a:r>
          </a:p>
          <a:p>
            <a:r>
              <a:rPr lang="is-IS" noProof="0" dirty="0" smtClean="0"/>
              <a:t>Sex sjáandi með bundið</a:t>
            </a:r>
            <a:r>
              <a:rPr lang="is-IS" dirty="0" smtClean="0"/>
              <a:t> fyrir augu</a:t>
            </a:r>
            <a:endParaRPr lang="is-IS" noProof="0" dirty="0" smtClean="0"/>
          </a:p>
          <a:p>
            <a:r>
              <a:rPr lang="is-IS" noProof="0" dirty="0" smtClean="0"/>
              <a:t>Þrír hinna blindu höfðu ekki næga undirstöðu í stærðfræði, niðurstöðum sleppt í úrvinnslu</a:t>
            </a:r>
          </a:p>
          <a:p>
            <a:r>
              <a:rPr lang="is-IS" noProof="0" dirty="0" smtClean="0"/>
              <a:t>Blindir nemendur í viðkomandi aldursflokki eru einfaldlega ekki fleiri í landinu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is-IS" dirty="0" smtClean="0"/>
              <a:t>Verkefnið</a:t>
            </a:r>
          </a:p>
        </p:txBody>
      </p:sp>
      <p:sp>
        <p:nvSpPr>
          <p:cNvPr id="16387" name="Content Placeholder 2"/>
          <p:cNvSpPr>
            <a:spLocks noGrp="1"/>
          </p:cNvSpPr>
          <p:nvPr>
            <p:ph idx="1"/>
          </p:nvPr>
        </p:nvSpPr>
        <p:spPr/>
        <p:txBody>
          <a:bodyPr/>
          <a:lstStyle/>
          <a:p>
            <a:r>
              <a:rPr lang="is-IS" noProof="0" dirty="0" smtClean="0"/>
              <a:t>Stærðfræðistafur er hluti af stærra verkefni, „</a:t>
            </a:r>
            <a:r>
              <a:rPr lang="is-IS" i="1" noProof="0" dirty="0" smtClean="0"/>
              <a:t>Marghátta notendaviðmót til að auka aðgengi blindra</a:t>
            </a:r>
            <a:r>
              <a:rPr lang="is-IS" noProof="0" dirty="0" smtClean="0"/>
              <a:t>“</a:t>
            </a:r>
          </a:p>
          <a:p>
            <a:r>
              <a:rPr lang="is-IS" noProof="0" dirty="0" smtClean="0"/>
              <a:t>Styrkt af Rannsóknasjóði – Rannís</a:t>
            </a:r>
          </a:p>
          <a:p>
            <a:r>
              <a:rPr lang="is-IS" noProof="0" dirty="0" smtClean="0"/>
              <a:t>Umsjónarmenn:</a:t>
            </a:r>
          </a:p>
          <a:p>
            <a:pPr lvl="1"/>
            <a:r>
              <a:rPr lang="is-IS" noProof="0" dirty="0" smtClean="0"/>
              <a:t>Dr. Ebba Þóra Hvannberg prófessor</a:t>
            </a:r>
          </a:p>
          <a:p>
            <a:pPr lvl="1"/>
            <a:r>
              <a:rPr lang="is-IS" noProof="0" dirty="0" smtClean="0"/>
              <a:t>Dr. Hjálmtýr Hafsteinsson dósent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4000" dirty="0" smtClean="0"/>
              <a:t>Tilraun</a:t>
            </a:r>
            <a:endParaRPr lang="is-IS" sz="4000" dirty="0"/>
          </a:p>
        </p:txBody>
      </p:sp>
      <p:pic>
        <p:nvPicPr>
          <p:cNvPr id="7" name="Content Placeholder 6" descr="Verkefni.ai"/>
          <p:cNvPicPr>
            <a:picLocks noGrp="1" noChangeAspect="1"/>
          </p:cNvPicPr>
          <p:nvPr>
            <p:ph idx="1"/>
          </p:nvPr>
        </p:nvPicPr>
        <p:blipFill>
          <a:blip r:embed="rId3"/>
          <a:stretch>
            <a:fillRect/>
          </a:stretch>
        </p:blipFill>
        <p:spPr>
          <a:xfrm>
            <a:off x="398720" y="1643050"/>
            <a:ext cx="8362608" cy="442915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Myndir úr tilraun</a:t>
            </a:r>
            <a:endParaRPr lang="is-IS" dirty="0"/>
          </a:p>
        </p:txBody>
      </p:sp>
      <p:pic>
        <p:nvPicPr>
          <p:cNvPr id="4" name="Content Placeholder 3" descr="IMG_6525.JPG"/>
          <p:cNvPicPr>
            <a:picLocks noGrp="1" noChangeAspect="1"/>
          </p:cNvPicPr>
          <p:nvPr>
            <p:ph idx="1"/>
          </p:nvPr>
        </p:nvPicPr>
        <p:blipFill>
          <a:blip r:embed="rId3" cstate="print"/>
          <a:stretch>
            <a:fillRect/>
          </a:stretch>
        </p:blipFill>
        <p:spPr>
          <a:xfrm>
            <a:off x="1" y="1"/>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Gögn og úrvinnsla</a:t>
            </a:r>
            <a:endParaRPr lang="is-IS" dirty="0"/>
          </a:p>
        </p:txBody>
      </p:sp>
      <p:sp>
        <p:nvSpPr>
          <p:cNvPr id="3" name="Content Placeholder 2"/>
          <p:cNvSpPr>
            <a:spLocks noGrp="1"/>
          </p:cNvSpPr>
          <p:nvPr>
            <p:ph idx="1"/>
          </p:nvPr>
        </p:nvSpPr>
        <p:spPr/>
        <p:txBody>
          <a:bodyPr/>
          <a:lstStyle/>
          <a:p>
            <a:r>
              <a:rPr lang="is-IS" dirty="0" smtClean="0"/>
              <a:t>Gögn</a:t>
            </a:r>
          </a:p>
          <a:p>
            <a:pPr lvl="1"/>
            <a:r>
              <a:rPr lang="is-IS" dirty="0" smtClean="0"/>
              <a:t>Hreyfingar </a:t>
            </a:r>
            <a:r>
              <a:rPr lang="is-IS" dirty="0" err="1" smtClean="0"/>
              <a:t>þreifistafs</a:t>
            </a:r>
            <a:endParaRPr lang="is-IS" dirty="0" smtClean="0"/>
          </a:p>
          <a:p>
            <a:pPr lvl="1"/>
            <a:r>
              <a:rPr lang="is-IS" dirty="0" smtClean="0"/>
              <a:t>Tímamælingar</a:t>
            </a:r>
          </a:p>
          <a:p>
            <a:pPr lvl="1"/>
            <a:r>
              <a:rPr lang="is-IS" dirty="0" smtClean="0"/>
              <a:t>Spurningalistar</a:t>
            </a:r>
          </a:p>
          <a:p>
            <a:r>
              <a:rPr lang="is-IS" dirty="0" smtClean="0"/>
              <a:t>Úrvinnsla</a:t>
            </a:r>
          </a:p>
          <a:p>
            <a:pPr lvl="1"/>
            <a:r>
              <a:rPr lang="is-IS" dirty="0" smtClean="0"/>
              <a:t>Tafla með tímum</a:t>
            </a:r>
          </a:p>
          <a:p>
            <a:pPr lvl="1"/>
            <a:r>
              <a:rPr lang="is-IS" dirty="0" smtClean="0"/>
              <a:t>Svör, rétt og röng</a:t>
            </a:r>
          </a:p>
          <a:p>
            <a:pPr lvl="1"/>
            <a:r>
              <a:rPr lang="is-IS" dirty="0" smtClean="0"/>
              <a:t>Svör við spurningum</a:t>
            </a:r>
          </a:p>
          <a:p>
            <a:pPr>
              <a:buNone/>
            </a:pPr>
            <a:endParaRPr lang="is-I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Úrvinnsla - tímar</a:t>
            </a:r>
            <a:endParaRPr lang="is-IS" dirty="0"/>
          </a:p>
        </p:txBody>
      </p:sp>
      <p:pic>
        <p:nvPicPr>
          <p:cNvPr id="4" name="Content Placeholder 3"/>
          <p:cNvPicPr>
            <a:picLocks noGrp="1" noChangeAspect="1" noChangeArrowheads="1"/>
          </p:cNvPicPr>
          <p:nvPr>
            <p:ph idx="1"/>
          </p:nvPr>
        </p:nvPicPr>
        <p:blipFill>
          <a:blip r:embed="rId3"/>
          <a:srcRect/>
          <a:stretch>
            <a:fillRect/>
          </a:stretch>
        </p:blipFill>
        <p:spPr bwMode="auto">
          <a:xfrm>
            <a:off x="700118" y="2055682"/>
            <a:ext cx="8229600" cy="3614999"/>
          </a:xfrm>
          <a:prstGeom prst="rect">
            <a:avLst/>
          </a:prstGeom>
          <a:noFill/>
          <a:ln w="9525">
            <a:noFill/>
            <a:miter lim="800000"/>
            <a:headEnd/>
            <a:tailEnd/>
          </a:ln>
          <a:effectLst/>
        </p:spPr>
      </p:pic>
      <p:sp>
        <p:nvSpPr>
          <p:cNvPr id="5" name="TextBox 4"/>
          <p:cNvSpPr txBox="1"/>
          <p:nvPr/>
        </p:nvSpPr>
        <p:spPr>
          <a:xfrm>
            <a:off x="1948674" y="5774312"/>
            <a:ext cx="5416868" cy="369332"/>
          </a:xfrm>
          <a:prstGeom prst="rect">
            <a:avLst/>
          </a:prstGeom>
          <a:noFill/>
        </p:spPr>
        <p:txBody>
          <a:bodyPr wrap="none" rtlCol="0">
            <a:spAutoFit/>
          </a:bodyPr>
          <a:lstStyle/>
          <a:p>
            <a:r>
              <a:rPr lang="is-IS" dirty="0" smtClean="0"/>
              <a:t>Rautt merkir að ekki tókst að leysa viðkomandi lið</a:t>
            </a:r>
            <a:endParaRPr lang="is-IS" dirty="0"/>
          </a:p>
        </p:txBody>
      </p:sp>
      <p:sp>
        <p:nvSpPr>
          <p:cNvPr id="6" name="TextBox 5"/>
          <p:cNvSpPr txBox="1"/>
          <p:nvPr/>
        </p:nvSpPr>
        <p:spPr>
          <a:xfrm>
            <a:off x="3777495" y="1643050"/>
            <a:ext cx="865943" cy="338554"/>
          </a:xfrm>
          <a:prstGeom prst="rect">
            <a:avLst/>
          </a:prstGeom>
          <a:noFill/>
        </p:spPr>
        <p:txBody>
          <a:bodyPr wrap="none" rtlCol="0">
            <a:spAutoFit/>
          </a:bodyPr>
          <a:lstStyle/>
          <a:p>
            <a:r>
              <a:rPr lang="is-IS" sz="1600" dirty="0" smtClean="0"/>
              <a:t>Sjáandi</a:t>
            </a:r>
            <a:endParaRPr lang="is-IS" sz="1600" dirty="0"/>
          </a:p>
        </p:txBody>
      </p:sp>
      <p:sp>
        <p:nvSpPr>
          <p:cNvPr id="7" name="TextBox 6"/>
          <p:cNvSpPr txBox="1"/>
          <p:nvPr/>
        </p:nvSpPr>
        <p:spPr>
          <a:xfrm>
            <a:off x="7248895" y="1686350"/>
            <a:ext cx="752129" cy="338554"/>
          </a:xfrm>
          <a:prstGeom prst="rect">
            <a:avLst/>
          </a:prstGeom>
          <a:noFill/>
        </p:spPr>
        <p:txBody>
          <a:bodyPr wrap="none" rtlCol="0">
            <a:spAutoFit/>
          </a:bodyPr>
          <a:lstStyle/>
          <a:p>
            <a:r>
              <a:rPr lang="is-IS" sz="1600" dirty="0" smtClean="0"/>
              <a:t>Blindir</a:t>
            </a:r>
            <a:endParaRPr lang="is-IS" sz="1600" dirty="0"/>
          </a:p>
        </p:txBody>
      </p:sp>
      <p:sp>
        <p:nvSpPr>
          <p:cNvPr id="8" name="Right Brace 7"/>
          <p:cNvSpPr/>
          <p:nvPr/>
        </p:nvSpPr>
        <p:spPr>
          <a:xfrm rot="16200000">
            <a:off x="4129971" y="-113034"/>
            <a:ext cx="155448" cy="435771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s-IS"/>
          </a:p>
        </p:txBody>
      </p:sp>
      <p:sp>
        <p:nvSpPr>
          <p:cNvPr id="9" name="Right Brace 8"/>
          <p:cNvSpPr/>
          <p:nvPr/>
        </p:nvSpPr>
        <p:spPr>
          <a:xfrm rot="16200000">
            <a:off x="7511703" y="1089406"/>
            <a:ext cx="142876" cy="196454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s-IS"/>
          </a:p>
        </p:txBody>
      </p:sp>
      <p:sp>
        <p:nvSpPr>
          <p:cNvPr id="10" name="TextBox 9"/>
          <p:cNvSpPr txBox="1"/>
          <p:nvPr/>
        </p:nvSpPr>
        <p:spPr>
          <a:xfrm rot="16200000">
            <a:off x="4561" y="2638590"/>
            <a:ext cx="718466" cy="584775"/>
          </a:xfrm>
          <a:prstGeom prst="rect">
            <a:avLst/>
          </a:prstGeom>
          <a:noFill/>
        </p:spPr>
        <p:txBody>
          <a:bodyPr wrap="none" rtlCol="0">
            <a:spAutoFit/>
          </a:bodyPr>
          <a:lstStyle/>
          <a:p>
            <a:pPr algn="ctr"/>
            <a:r>
              <a:rPr lang="is-IS" sz="1600" dirty="0" smtClean="0"/>
              <a:t>Án</a:t>
            </a:r>
          </a:p>
          <a:p>
            <a:r>
              <a:rPr lang="is-IS" sz="1600" dirty="0" smtClean="0"/>
              <a:t>hljóðs</a:t>
            </a:r>
            <a:endParaRPr lang="is-IS" sz="1600" dirty="0"/>
          </a:p>
        </p:txBody>
      </p:sp>
      <p:sp>
        <p:nvSpPr>
          <p:cNvPr id="12" name="TextBox 11"/>
          <p:cNvSpPr txBox="1"/>
          <p:nvPr/>
        </p:nvSpPr>
        <p:spPr>
          <a:xfrm rot="16200000">
            <a:off x="-102553" y="4841707"/>
            <a:ext cx="979435" cy="338554"/>
          </a:xfrm>
          <a:prstGeom prst="rect">
            <a:avLst/>
          </a:prstGeom>
          <a:noFill/>
        </p:spPr>
        <p:txBody>
          <a:bodyPr wrap="none" rtlCol="0">
            <a:spAutoFit/>
          </a:bodyPr>
          <a:lstStyle/>
          <a:p>
            <a:r>
              <a:rPr lang="is-IS" sz="1600" dirty="0" smtClean="0"/>
              <a:t>Talgervill</a:t>
            </a:r>
            <a:endParaRPr lang="is-IS" sz="1600" dirty="0"/>
          </a:p>
        </p:txBody>
      </p:sp>
      <p:sp>
        <p:nvSpPr>
          <p:cNvPr id="13" name="TextBox 12"/>
          <p:cNvSpPr txBox="1"/>
          <p:nvPr/>
        </p:nvSpPr>
        <p:spPr>
          <a:xfrm rot="16200000">
            <a:off x="-104362" y="3682700"/>
            <a:ext cx="949299" cy="584775"/>
          </a:xfrm>
          <a:prstGeom prst="rect">
            <a:avLst/>
          </a:prstGeom>
          <a:noFill/>
        </p:spPr>
        <p:txBody>
          <a:bodyPr wrap="none" rtlCol="0">
            <a:spAutoFit/>
          </a:bodyPr>
          <a:lstStyle/>
          <a:p>
            <a:r>
              <a:rPr lang="is-IS" sz="1600" dirty="0" smtClean="0"/>
              <a:t>Víðóma </a:t>
            </a:r>
          </a:p>
          <a:p>
            <a:pPr algn="ctr"/>
            <a:r>
              <a:rPr lang="is-IS" sz="1600" dirty="0" smtClean="0"/>
              <a:t>hljóð</a:t>
            </a:r>
            <a:endParaRPr lang="is-IS" sz="1600" dirty="0"/>
          </a:p>
        </p:txBody>
      </p:sp>
      <p:sp>
        <p:nvSpPr>
          <p:cNvPr id="14" name="Right Brace 13"/>
          <p:cNvSpPr/>
          <p:nvPr/>
        </p:nvSpPr>
        <p:spPr>
          <a:xfrm rot="10800000">
            <a:off x="662675" y="2577217"/>
            <a:ext cx="178596" cy="77770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s-IS"/>
          </a:p>
        </p:txBody>
      </p:sp>
      <p:sp>
        <p:nvSpPr>
          <p:cNvPr id="15" name="Right Brace 14"/>
          <p:cNvSpPr/>
          <p:nvPr/>
        </p:nvSpPr>
        <p:spPr>
          <a:xfrm rot="10800000">
            <a:off x="678628" y="3579987"/>
            <a:ext cx="178596" cy="77770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s-IS"/>
          </a:p>
        </p:txBody>
      </p:sp>
      <p:sp>
        <p:nvSpPr>
          <p:cNvPr id="16" name="Right Brace 15"/>
          <p:cNvSpPr/>
          <p:nvPr/>
        </p:nvSpPr>
        <p:spPr>
          <a:xfrm rot="10800000">
            <a:off x="678628" y="4580119"/>
            <a:ext cx="178596" cy="77770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s-I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Úrvinnsla – Hlutfall réttra lausna eftir hjálpartækjum og föllum</a:t>
            </a:r>
            <a:endParaRPr lang="is-IS" dirty="0"/>
          </a:p>
        </p:txBody>
      </p:sp>
      <p:pic>
        <p:nvPicPr>
          <p:cNvPr id="1027" name="Picture 3"/>
          <p:cNvPicPr>
            <a:picLocks noChangeAspect="1" noChangeArrowheads="1"/>
          </p:cNvPicPr>
          <p:nvPr/>
        </p:nvPicPr>
        <p:blipFill>
          <a:blip r:embed="rId3">
            <a:duotone>
              <a:prstClr val="black"/>
              <a:schemeClr val="bg2">
                <a:lumMod val="75000"/>
                <a:tint val="45000"/>
                <a:satMod val="400000"/>
              </a:schemeClr>
            </a:duotone>
          </a:blip>
          <a:srcRect t="3368" b="6735"/>
          <a:stretch>
            <a:fillRect/>
          </a:stretch>
        </p:blipFill>
        <p:spPr bwMode="auto">
          <a:xfrm>
            <a:off x="457200" y="2133600"/>
            <a:ext cx="6015037" cy="1652590"/>
          </a:xfrm>
          <a:prstGeom prst="rect">
            <a:avLst/>
          </a:prstGeom>
          <a:noFill/>
          <a:ln w="9525">
            <a:solidFill>
              <a:schemeClr val="tx1"/>
            </a:solidFill>
            <a:miter lim="800000"/>
            <a:headEnd/>
            <a:tailEnd/>
          </a:ln>
          <a:effectLst/>
        </p:spPr>
      </p:pic>
      <p:pic>
        <p:nvPicPr>
          <p:cNvPr id="1028" name="Picture 4"/>
          <p:cNvPicPr>
            <a:picLocks noChangeAspect="1" noChangeArrowheads="1"/>
          </p:cNvPicPr>
          <p:nvPr/>
        </p:nvPicPr>
        <p:blipFill>
          <a:blip r:embed="rId4">
            <a:duotone>
              <a:prstClr val="black"/>
              <a:schemeClr val="bg1">
                <a:lumMod val="85000"/>
                <a:tint val="45000"/>
                <a:satMod val="400000"/>
              </a:schemeClr>
            </a:duotone>
          </a:blip>
          <a:srcRect t="6325" b="8292"/>
          <a:stretch>
            <a:fillRect/>
          </a:stretch>
        </p:blipFill>
        <p:spPr bwMode="auto">
          <a:xfrm>
            <a:off x="2474913" y="4286256"/>
            <a:ext cx="6211887" cy="192882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4000" dirty="0" smtClean="0"/>
              <a:t>Úrvinnsla - svör við spurningum</a:t>
            </a:r>
            <a:endParaRPr lang="is-IS" sz="4000" dirty="0"/>
          </a:p>
        </p:txBody>
      </p:sp>
      <p:pic>
        <p:nvPicPr>
          <p:cNvPr id="2050" name="Picture 2"/>
          <p:cNvPicPr>
            <a:picLocks noGrp="1" noChangeAspect="1" noChangeArrowheads="1"/>
          </p:cNvPicPr>
          <p:nvPr>
            <p:ph idx="1"/>
          </p:nvPr>
        </p:nvPicPr>
        <p:blipFill>
          <a:blip r:embed="rId3"/>
          <a:srcRect/>
          <a:stretch>
            <a:fillRect/>
          </a:stretch>
        </p:blipFill>
        <p:spPr bwMode="auto">
          <a:xfrm>
            <a:off x="1142976" y="1417638"/>
            <a:ext cx="7258072" cy="3277226"/>
          </a:xfrm>
          <a:prstGeom prst="rect">
            <a:avLst/>
          </a:prstGeom>
          <a:noFill/>
          <a:ln w="9525">
            <a:noFill/>
            <a:miter lim="800000"/>
            <a:headEnd/>
            <a:tailEnd/>
          </a:ln>
          <a:effectLst/>
        </p:spPr>
      </p:pic>
      <p:sp>
        <p:nvSpPr>
          <p:cNvPr id="5" name="TextBox 4"/>
          <p:cNvSpPr txBox="1"/>
          <p:nvPr/>
        </p:nvSpPr>
        <p:spPr>
          <a:xfrm>
            <a:off x="1142976" y="5000636"/>
            <a:ext cx="5711820" cy="923330"/>
          </a:xfrm>
          <a:prstGeom prst="rect">
            <a:avLst/>
          </a:prstGeom>
          <a:noFill/>
        </p:spPr>
        <p:txBody>
          <a:bodyPr wrap="none" rtlCol="0">
            <a:spAutoFit/>
          </a:bodyPr>
          <a:lstStyle/>
          <a:p>
            <a:r>
              <a:rPr lang="is-IS" dirty="0" smtClean="0"/>
              <a:t>Svör við spurningunni:  Hvaða tækni hjálpaði þér mest</a:t>
            </a:r>
          </a:p>
          <a:p>
            <a:endParaRPr lang="is-IS" dirty="0" smtClean="0"/>
          </a:p>
          <a:p>
            <a:r>
              <a:rPr lang="is-IS" dirty="0" smtClean="0">
                <a:solidFill>
                  <a:schemeClr val="accent1">
                    <a:lumMod val="75000"/>
                  </a:schemeClr>
                </a:solidFill>
              </a:rPr>
              <a:t>Blátt: Sjáandi </a:t>
            </a:r>
            <a:r>
              <a:rPr lang="is-IS" dirty="0" smtClean="0"/>
              <a:t>	</a:t>
            </a:r>
            <a:r>
              <a:rPr lang="is-IS" dirty="0" smtClean="0">
                <a:solidFill>
                  <a:srgbClr val="FF0000"/>
                </a:solidFill>
              </a:rPr>
              <a:t>Rautt: blindir</a:t>
            </a:r>
            <a:endParaRPr lang="is-IS"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is-IS" noProof="0" dirty="0" smtClean="0"/>
              <a:t>Niðurstöður </a:t>
            </a:r>
            <a:br>
              <a:rPr lang="is-IS" noProof="0" dirty="0" smtClean="0"/>
            </a:br>
            <a:r>
              <a:rPr lang="is-IS" sz="3600" dirty="0" smtClean="0"/>
              <a:t>Svör við rannsóknarspurningum</a:t>
            </a:r>
            <a:endParaRPr lang="is-IS" sz="3200" dirty="0"/>
          </a:p>
        </p:txBody>
      </p:sp>
      <p:sp>
        <p:nvSpPr>
          <p:cNvPr id="6" name="Content Placeholder 5"/>
          <p:cNvSpPr>
            <a:spLocks noGrp="1"/>
          </p:cNvSpPr>
          <p:nvPr>
            <p:ph idx="1"/>
          </p:nvPr>
        </p:nvSpPr>
        <p:spPr/>
        <p:txBody>
          <a:bodyPr/>
          <a:lstStyle/>
          <a:p>
            <a:pPr marL="514350" indent="-514350">
              <a:buFont typeface="+mj-lt"/>
              <a:buAutoNum type="arabicPeriod"/>
            </a:pPr>
            <a:r>
              <a:rPr lang="is-IS" dirty="0" smtClean="0"/>
              <a:t>Hvaða tækni nýttist best, stærðfræðistafur án hljóðs, með samfeldu víðóma hljóði eða með talgervli?</a:t>
            </a:r>
          </a:p>
          <a:p>
            <a:pPr marL="514350" indent="-514350">
              <a:buNone/>
            </a:pPr>
            <a:r>
              <a:rPr lang="is-IS" i="1" dirty="0" smtClean="0"/>
              <a:t>	</a:t>
            </a:r>
          </a:p>
          <a:p>
            <a:pPr marL="514350" indent="-514350">
              <a:buNone/>
            </a:pPr>
            <a:r>
              <a:rPr lang="is-IS" i="1" dirty="0" smtClean="0"/>
              <a:t>	Í heildina reyndist engin ein tækni þátttakendum best.</a:t>
            </a:r>
          </a:p>
          <a:p>
            <a:pPr marL="514350" indent="-514350">
              <a:buNone/>
            </a:pPr>
            <a:r>
              <a:rPr lang="is-IS" b="1" i="1" dirty="0" smtClean="0"/>
              <a:t>	</a:t>
            </a:r>
            <a:r>
              <a:rPr lang="is-IS" i="1" dirty="0" smtClean="0"/>
              <a:t>Ekki afgerandi niðurstaða.</a:t>
            </a:r>
          </a:p>
          <a:p>
            <a:pPr marL="514350" indent="-514350">
              <a:buNone/>
            </a:pPr>
            <a:r>
              <a:rPr lang="is-IS" i="1" dirty="0" smtClean="0"/>
              <a:t>	</a:t>
            </a:r>
          </a:p>
          <a:p>
            <a:pPr>
              <a:buNone/>
            </a:pPr>
            <a:endParaRPr lang="is-I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Niðurstöður </a:t>
            </a:r>
            <a:br>
              <a:rPr lang="is-IS" dirty="0" smtClean="0"/>
            </a:br>
            <a:r>
              <a:rPr lang="is-IS" sz="3600" dirty="0" smtClean="0"/>
              <a:t>Svör við rannsóknarspurningum</a:t>
            </a:r>
            <a:endParaRPr lang="is-IS" dirty="0"/>
          </a:p>
        </p:txBody>
      </p:sp>
      <p:sp>
        <p:nvSpPr>
          <p:cNvPr id="3" name="Content Placeholder 2"/>
          <p:cNvSpPr>
            <a:spLocks noGrp="1"/>
          </p:cNvSpPr>
          <p:nvPr>
            <p:ph idx="1"/>
          </p:nvPr>
        </p:nvSpPr>
        <p:spPr/>
        <p:txBody>
          <a:bodyPr/>
          <a:lstStyle/>
          <a:p>
            <a:pPr marL="514350" indent="-514350">
              <a:buAutoNum type="arabicPeriod" startAt="2"/>
            </a:pPr>
            <a:r>
              <a:rPr lang="is-IS" dirty="0" smtClean="0"/>
              <a:t>Er munur á skoðun einstakra ferla með stærðfræðistafnum? </a:t>
            </a:r>
          </a:p>
          <a:p>
            <a:pPr marL="514350" indent="-514350">
              <a:buAutoNum type="arabicPeriod" startAt="2"/>
            </a:pPr>
            <a:endParaRPr lang="is-IS" dirty="0" smtClean="0"/>
          </a:p>
          <a:p>
            <a:pPr marL="514350" indent="-514350">
              <a:buNone/>
            </a:pPr>
            <a:r>
              <a:rPr lang="is-IS" dirty="0" smtClean="0"/>
              <a:t>	Þátttakendur virtust eiga auðvelt með að greina lögun ferlanna en virðast þurfa æfingu til að staðsetja ferlana í hnitakerfinu og einnig til að greina nákvæmlega halla beinnar línu</a:t>
            </a:r>
          </a:p>
          <a:p>
            <a:endParaRPr lang="is-I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Niðurstöður </a:t>
            </a:r>
            <a:br>
              <a:rPr lang="is-IS" dirty="0" smtClean="0"/>
            </a:br>
            <a:r>
              <a:rPr lang="is-IS" sz="3600" dirty="0" smtClean="0"/>
              <a:t>Svör við rannsóknarspurningum</a:t>
            </a:r>
            <a:endParaRPr lang="is-IS" dirty="0"/>
          </a:p>
        </p:txBody>
      </p:sp>
      <p:sp>
        <p:nvSpPr>
          <p:cNvPr id="3" name="Content Placeholder 2"/>
          <p:cNvSpPr>
            <a:spLocks noGrp="1"/>
          </p:cNvSpPr>
          <p:nvPr>
            <p:ph idx="1"/>
          </p:nvPr>
        </p:nvSpPr>
        <p:spPr/>
        <p:txBody>
          <a:bodyPr>
            <a:normAutofit fontScale="92500"/>
          </a:bodyPr>
          <a:lstStyle/>
          <a:p>
            <a:pPr marL="542925" indent="-542925">
              <a:buAutoNum type="arabicPeriod" startAt="3"/>
            </a:pPr>
            <a:r>
              <a:rPr lang="is-IS" dirty="0" smtClean="0"/>
              <a:t>Er stærðfræðistafurinn líklegur til að nýtast blindum við nám í stærðfræði umfram núverandi tækni?</a:t>
            </a:r>
          </a:p>
          <a:p>
            <a:pPr marL="542925" indent="-542925">
              <a:buNone/>
            </a:pPr>
            <a:endParaRPr lang="is-IS" dirty="0" smtClean="0"/>
          </a:p>
          <a:p>
            <a:pPr marL="542925" indent="-542925">
              <a:buNone/>
            </a:pPr>
            <a:r>
              <a:rPr lang="is-IS" dirty="0" smtClean="0"/>
              <a:t>	Meirihluti þátttakenda taldi tæknina geta hjálpað við nám í stærðfræði </a:t>
            </a:r>
          </a:p>
          <a:p>
            <a:pPr marL="542925" indent="-542925">
              <a:buNone/>
            </a:pPr>
            <a:r>
              <a:rPr lang="is-IS" dirty="0" smtClean="0"/>
              <a:t>	Meirihluti þátttakenda taldi stærðfræðistafinn veita betri hjálp við að skilja stærðfræðiföll </a:t>
            </a:r>
            <a:r>
              <a:rPr lang="sv-SE" dirty="0" smtClean="0"/>
              <a:t>en upphleyptir ferlar á blöðum</a:t>
            </a:r>
            <a:endParaRPr lang="is-I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Samantekt </a:t>
            </a:r>
            <a:endParaRPr lang="is-IS" dirty="0"/>
          </a:p>
        </p:txBody>
      </p:sp>
      <p:sp>
        <p:nvSpPr>
          <p:cNvPr id="3" name="Content Placeholder 2"/>
          <p:cNvSpPr>
            <a:spLocks noGrp="1"/>
          </p:cNvSpPr>
          <p:nvPr>
            <p:ph idx="1"/>
          </p:nvPr>
        </p:nvSpPr>
        <p:spPr/>
        <p:txBody>
          <a:bodyPr/>
          <a:lstStyle/>
          <a:p>
            <a:r>
              <a:rPr lang="is-IS" dirty="0" smtClean="0"/>
              <a:t>Ekki fékkst afgerandi niðurstaða um hvaða tækni nýttist best  </a:t>
            </a:r>
          </a:p>
          <a:p>
            <a:endParaRPr lang="is-IS" dirty="0" smtClean="0"/>
          </a:p>
          <a:p>
            <a:r>
              <a:rPr lang="is-IS" dirty="0" smtClean="0"/>
              <a:t>Stærðfræðistafurinn virðist henta blindum ágætlega við skoðun tvívíðra ferla í hnitakerfi</a:t>
            </a:r>
          </a:p>
          <a:p>
            <a:endParaRPr lang="is-IS" dirty="0" smtClean="0"/>
          </a:p>
          <a:p>
            <a:r>
              <a:rPr lang="is-IS" dirty="0" smtClean="0"/>
              <a:t>Stærðfræðistafurinn virðist henta betur en núverandi tækni við að kenna blindum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nsAble_Desktop_Arm_01.jpg"/>
          <p:cNvPicPr>
            <a:picLocks noChangeAspect="1"/>
          </p:cNvPicPr>
          <p:nvPr/>
        </p:nvPicPr>
        <p:blipFill>
          <a:blip r:embed="rId3"/>
          <a:srcRect l="7143" r="5429" b="9930"/>
          <a:stretch>
            <a:fillRect/>
          </a:stretch>
        </p:blipFill>
        <p:spPr bwMode="auto">
          <a:xfrm>
            <a:off x="4000496" y="2357430"/>
            <a:ext cx="5000660" cy="4475673"/>
          </a:xfrm>
          <a:prstGeom prst="rect">
            <a:avLst/>
          </a:prstGeom>
          <a:noFill/>
          <a:ln w="9525">
            <a:noFill/>
            <a:miter lim="800000"/>
            <a:headEnd/>
            <a:tailEnd/>
          </a:ln>
        </p:spPr>
      </p:pic>
      <p:sp>
        <p:nvSpPr>
          <p:cNvPr id="2" name="Title 1"/>
          <p:cNvSpPr>
            <a:spLocks noGrp="1"/>
          </p:cNvSpPr>
          <p:nvPr>
            <p:ph type="title"/>
          </p:nvPr>
        </p:nvSpPr>
        <p:spPr/>
        <p:txBody>
          <a:bodyPr/>
          <a:lstStyle/>
          <a:p>
            <a:r>
              <a:rPr lang="is-IS" dirty="0" smtClean="0"/>
              <a:t>Framsetning kynningar </a:t>
            </a:r>
            <a:endParaRPr lang="is-IS" dirty="0"/>
          </a:p>
        </p:txBody>
      </p:sp>
      <p:sp>
        <p:nvSpPr>
          <p:cNvPr id="3" name="Content Placeholder 2"/>
          <p:cNvSpPr>
            <a:spLocks noGrp="1"/>
          </p:cNvSpPr>
          <p:nvPr>
            <p:ph idx="1"/>
          </p:nvPr>
        </p:nvSpPr>
        <p:spPr>
          <a:xfrm>
            <a:off x="785786" y="1600200"/>
            <a:ext cx="5757874" cy="4525963"/>
          </a:xfrm>
        </p:spPr>
        <p:txBody>
          <a:bodyPr/>
          <a:lstStyle/>
          <a:p>
            <a:r>
              <a:rPr lang="is-IS" dirty="0" smtClean="0"/>
              <a:t>Markmið</a:t>
            </a:r>
          </a:p>
          <a:p>
            <a:r>
              <a:rPr lang="is-IS" dirty="0" smtClean="0"/>
              <a:t>Núverandi tækni</a:t>
            </a:r>
          </a:p>
          <a:p>
            <a:r>
              <a:rPr lang="is-IS" dirty="0" smtClean="0"/>
              <a:t>Snertitækni - </a:t>
            </a:r>
            <a:r>
              <a:rPr lang="is-IS" dirty="0" err="1" smtClean="0"/>
              <a:t>þreifistafur</a:t>
            </a:r>
            <a:endParaRPr lang="is-IS" dirty="0" smtClean="0"/>
          </a:p>
          <a:p>
            <a:r>
              <a:rPr lang="is-IS" b="1" dirty="0" smtClean="0"/>
              <a:t>Stærðfræðistafurinn</a:t>
            </a:r>
          </a:p>
          <a:p>
            <a:pPr lvl="1"/>
            <a:r>
              <a:rPr lang="is-IS" dirty="0" smtClean="0"/>
              <a:t>Forritun</a:t>
            </a:r>
          </a:p>
          <a:p>
            <a:r>
              <a:rPr lang="is-IS" b="1" dirty="0" smtClean="0"/>
              <a:t>Tilraun </a:t>
            </a:r>
          </a:p>
          <a:p>
            <a:pPr lvl="1"/>
            <a:r>
              <a:rPr lang="is-IS" dirty="0" smtClean="0"/>
              <a:t>Niðurstöður</a:t>
            </a:r>
          </a:p>
          <a:p>
            <a:r>
              <a:rPr lang="is-IS" dirty="0" smtClean="0"/>
              <a:t>Næstu skref </a:t>
            </a:r>
          </a:p>
          <a:p>
            <a:endParaRPr lang="is-I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is-IS" noProof="0" dirty="0" smtClean="0"/>
              <a:t>Næstu skref</a:t>
            </a:r>
          </a:p>
        </p:txBody>
      </p:sp>
      <p:sp>
        <p:nvSpPr>
          <p:cNvPr id="34819" name="Content Placeholder 2"/>
          <p:cNvSpPr>
            <a:spLocks noGrp="1"/>
          </p:cNvSpPr>
          <p:nvPr>
            <p:ph idx="1"/>
          </p:nvPr>
        </p:nvSpPr>
        <p:spPr/>
        <p:txBody>
          <a:bodyPr/>
          <a:lstStyle/>
          <a:p>
            <a:r>
              <a:rPr lang="is-IS" dirty="0" smtClean="0"/>
              <a:t>Íslenskan talgervil og bæta  við hallatölu</a:t>
            </a:r>
          </a:p>
          <a:p>
            <a:pPr lvl="1"/>
            <a:r>
              <a:rPr lang="is-IS" dirty="0" smtClean="0"/>
              <a:t>Við þessa breytingu munu fleiri skilja tölvuna ásamt því að hún mun segja meira um fallið</a:t>
            </a:r>
          </a:p>
          <a:p>
            <a:r>
              <a:rPr lang="is-IS" dirty="0" smtClean="0"/>
              <a:t>Bæta samfellt víðóma hljóð þannig að möskvahljóð komi líka inn</a:t>
            </a:r>
          </a:p>
          <a:p>
            <a:pPr lvl="1"/>
            <a:r>
              <a:rPr lang="is-IS" dirty="0" smtClean="0"/>
              <a:t>Við þessa breytingu verður auðveldara að skynja hvar stafurinn er í hnitakerfinu </a:t>
            </a:r>
          </a:p>
          <a:p>
            <a:r>
              <a:rPr lang="is-IS" dirty="0" smtClean="0"/>
              <a:t>Láta stafinn sýna fallið</a:t>
            </a:r>
          </a:p>
          <a:p>
            <a:pPr lvl="1"/>
            <a:r>
              <a:rPr lang="pt-BR" dirty="0" smtClean="0"/>
              <a:t>Notandinn fær betri sýn yfir fallið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
            </a:r>
            <a:br>
              <a:rPr lang="en-US" dirty="0" smtClean="0"/>
            </a:br>
            <a:endParaRPr lang="en-US" dirty="0" smtClean="0"/>
          </a:p>
        </p:txBody>
      </p:sp>
      <p:sp>
        <p:nvSpPr>
          <p:cNvPr id="35843" name="Content Placeholder 2"/>
          <p:cNvSpPr>
            <a:spLocks noGrp="1"/>
          </p:cNvSpPr>
          <p:nvPr>
            <p:ph idx="1"/>
          </p:nvPr>
        </p:nvSpPr>
        <p:spPr/>
        <p:txBody>
          <a:bodyPr/>
          <a:lstStyle/>
          <a:p>
            <a:pPr algn="ctr">
              <a:buNone/>
            </a:pPr>
            <a:r>
              <a:rPr lang="is-IS" sz="6000" noProof="0" dirty="0" smtClean="0"/>
              <a:t>Takk fyrir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Markmið verkefnisins</a:t>
            </a:r>
            <a:endParaRPr lang="is-IS" dirty="0"/>
          </a:p>
        </p:txBody>
      </p:sp>
      <p:sp>
        <p:nvSpPr>
          <p:cNvPr id="3" name="Content Placeholder 2"/>
          <p:cNvSpPr>
            <a:spLocks noGrp="1"/>
          </p:cNvSpPr>
          <p:nvPr>
            <p:ph idx="1"/>
          </p:nvPr>
        </p:nvSpPr>
        <p:spPr/>
        <p:txBody>
          <a:bodyPr/>
          <a:lstStyle/>
          <a:p>
            <a:endParaRPr lang="is-IS" b="1" dirty="0" smtClean="0"/>
          </a:p>
          <a:p>
            <a:endParaRPr lang="is-IS" dirty="0" smtClean="0"/>
          </a:p>
          <a:p>
            <a:r>
              <a:rPr lang="is-IS" dirty="0" smtClean="0"/>
              <a:t>Markmið verkefnisins er að þróa og prófa hugbúnað sem hjálpar blindum að nota </a:t>
            </a:r>
            <a:r>
              <a:rPr lang="is-IS" dirty="0" err="1" smtClean="0"/>
              <a:t>þreifistaf</a:t>
            </a:r>
            <a:r>
              <a:rPr lang="is-IS" dirty="0" smtClean="0"/>
              <a:t> ásamt tóngjafa og talgervli til að skoða tvívíð föll. </a:t>
            </a:r>
            <a:endParaRPr lang="is-I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is-IS" noProof="0" dirty="0" smtClean="0"/>
              <a:t>Núverandi tækni</a:t>
            </a:r>
            <a:br>
              <a:rPr lang="is-IS" noProof="0" dirty="0" smtClean="0"/>
            </a:br>
            <a:r>
              <a:rPr lang="is-IS" sz="3600" dirty="0" smtClean="0"/>
              <a:t>Teygjuborð og upphleypt blöð</a:t>
            </a:r>
            <a:endParaRPr lang="is-IS" noProof="0" dirty="0" smtClean="0"/>
          </a:p>
        </p:txBody>
      </p:sp>
      <p:sp>
        <p:nvSpPr>
          <p:cNvPr id="17411" name="Content Placeholder 2"/>
          <p:cNvSpPr>
            <a:spLocks noGrp="1"/>
          </p:cNvSpPr>
          <p:nvPr>
            <p:ph sz="half" idx="1"/>
          </p:nvPr>
        </p:nvSpPr>
        <p:spPr>
          <a:xfrm>
            <a:off x="857224" y="3286124"/>
            <a:ext cx="4038600" cy="785819"/>
          </a:xfrm>
        </p:spPr>
        <p:txBody>
          <a:bodyPr/>
          <a:lstStyle/>
          <a:p>
            <a:pPr>
              <a:buNone/>
            </a:pPr>
            <a:r>
              <a:rPr lang="is-IS" sz="3200" noProof="0" dirty="0" smtClean="0"/>
              <a:t>A.  Teygjuborð</a:t>
            </a:r>
            <a:endParaRPr lang="is-IS" noProof="0" dirty="0" smtClean="0"/>
          </a:p>
          <a:p>
            <a:endParaRPr lang="en-US" dirty="0" smtClean="0"/>
          </a:p>
          <a:p>
            <a:endParaRPr lang="en-US" dirty="0" smtClean="0"/>
          </a:p>
        </p:txBody>
      </p:sp>
      <p:pic>
        <p:nvPicPr>
          <p:cNvPr id="17412" name="Content Placeholder 5" descr="Teygjubord.jpg"/>
          <p:cNvPicPr>
            <a:picLocks noGrp="1" noChangeAspect="1"/>
          </p:cNvPicPr>
          <p:nvPr>
            <p:ph sz="half" idx="2"/>
          </p:nvPr>
        </p:nvPicPr>
        <p:blipFill>
          <a:blip r:embed="rId3"/>
          <a:srcRect/>
          <a:stretch>
            <a:fillRect/>
          </a:stretch>
        </p:blipFill>
        <p:spPr>
          <a:xfrm>
            <a:off x="4008648" y="2500306"/>
            <a:ext cx="4849632" cy="233521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6497.JPG"/>
          <p:cNvPicPr>
            <a:picLocks noChangeAspect="1"/>
          </p:cNvPicPr>
          <p:nvPr/>
        </p:nvPicPr>
        <p:blipFill>
          <a:blip r:embed="rId3" cstate="print"/>
          <a:stretch>
            <a:fillRect/>
          </a:stretch>
        </p:blipFill>
        <p:spPr>
          <a:xfrm>
            <a:off x="2273310" y="3286124"/>
            <a:ext cx="6713821" cy="3314168"/>
          </a:xfrm>
          <a:prstGeom prst="rect">
            <a:avLst/>
          </a:prstGeom>
        </p:spPr>
      </p:pic>
      <p:sp>
        <p:nvSpPr>
          <p:cNvPr id="2" name="Title 1"/>
          <p:cNvSpPr>
            <a:spLocks noGrp="1"/>
          </p:cNvSpPr>
          <p:nvPr>
            <p:ph type="title"/>
          </p:nvPr>
        </p:nvSpPr>
        <p:spPr>
          <a:xfrm>
            <a:off x="457200" y="274638"/>
            <a:ext cx="8229600" cy="1725602"/>
          </a:xfrm>
        </p:spPr>
        <p:txBody>
          <a:bodyPr/>
          <a:lstStyle/>
          <a:p>
            <a:r>
              <a:rPr lang="is-IS" dirty="0" smtClean="0"/>
              <a:t>Núverandi tækni</a:t>
            </a:r>
            <a:br>
              <a:rPr lang="is-IS" dirty="0" smtClean="0"/>
            </a:br>
            <a:r>
              <a:rPr lang="is-IS" sz="3600" dirty="0" smtClean="0"/>
              <a:t>Teygjuborð og upphleypt blöð   </a:t>
            </a:r>
            <a:endParaRPr lang="is-IS" sz="3600" dirty="0"/>
          </a:p>
        </p:txBody>
      </p:sp>
      <p:sp>
        <p:nvSpPr>
          <p:cNvPr id="3" name="Content Placeholder 2"/>
          <p:cNvSpPr>
            <a:spLocks noGrp="1"/>
          </p:cNvSpPr>
          <p:nvPr>
            <p:ph sz="half" idx="1"/>
          </p:nvPr>
        </p:nvSpPr>
        <p:spPr>
          <a:xfrm>
            <a:off x="457200" y="2514600"/>
            <a:ext cx="3186106" cy="471478"/>
          </a:xfrm>
        </p:spPr>
        <p:txBody>
          <a:bodyPr/>
          <a:lstStyle/>
          <a:p>
            <a:pPr>
              <a:buNone/>
            </a:pPr>
            <a:r>
              <a:rPr lang="is-IS" sz="3200" noProof="0" dirty="0" smtClean="0"/>
              <a:t>B. Upphleypt blöð</a:t>
            </a:r>
          </a:p>
          <a:p>
            <a:endParaRPr lang="is-IS" dirty="0"/>
          </a:p>
        </p:txBody>
      </p:sp>
      <p:sp>
        <p:nvSpPr>
          <p:cNvPr id="4" name="Content Placeholder 3"/>
          <p:cNvSpPr>
            <a:spLocks noGrp="1"/>
          </p:cNvSpPr>
          <p:nvPr>
            <p:ph sz="half" idx="2"/>
          </p:nvPr>
        </p:nvSpPr>
        <p:spPr>
          <a:xfrm>
            <a:off x="4648200" y="2285992"/>
            <a:ext cx="4038600" cy="4071965"/>
          </a:xfrm>
        </p:spPr>
        <p:txBody>
          <a:bodyPr/>
          <a:lstStyle/>
          <a:p>
            <a:endParaRPr lang="is-IS" dirty="0" smtClean="0"/>
          </a:p>
          <a:p>
            <a:endParaRPr lang="is-I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is-IS" noProof="0" dirty="0" smtClean="0"/>
              <a:t>Snertitækni – </a:t>
            </a:r>
            <a:r>
              <a:rPr lang="is-IS" i="1" noProof="0" dirty="0" err="1" smtClean="0"/>
              <a:t>Haptic</a:t>
            </a:r>
            <a:r>
              <a:rPr lang="is-IS" i="1" noProof="0" dirty="0" smtClean="0"/>
              <a:t> </a:t>
            </a:r>
            <a:r>
              <a:rPr lang="is-IS" i="1" noProof="0" dirty="0" err="1" smtClean="0"/>
              <a:t>tecnology</a:t>
            </a:r>
            <a:endParaRPr lang="is-IS" i="1" noProof="0" dirty="0" smtClean="0"/>
          </a:p>
        </p:txBody>
      </p:sp>
      <p:sp>
        <p:nvSpPr>
          <p:cNvPr id="18435" name="Content Placeholder 2"/>
          <p:cNvSpPr>
            <a:spLocks noGrp="1"/>
          </p:cNvSpPr>
          <p:nvPr>
            <p:ph idx="1"/>
          </p:nvPr>
        </p:nvSpPr>
        <p:spPr>
          <a:xfrm>
            <a:off x="457200" y="1600200"/>
            <a:ext cx="8043890" cy="4525963"/>
          </a:xfrm>
        </p:spPr>
        <p:txBody>
          <a:bodyPr/>
          <a:lstStyle/>
          <a:p>
            <a:endParaRPr lang="is-IS" noProof="0" dirty="0" smtClean="0"/>
          </a:p>
          <a:p>
            <a:r>
              <a:rPr lang="is-IS" noProof="0" dirty="0" smtClean="0"/>
              <a:t>Tækin þróuð á síðustu 15 árum </a:t>
            </a:r>
          </a:p>
          <a:p>
            <a:r>
              <a:rPr lang="is-IS" noProof="0" dirty="0" smtClean="0"/>
              <a:t>Þróuð sem jaðarbúnaður við tölvur</a:t>
            </a:r>
          </a:p>
          <a:p>
            <a:r>
              <a:rPr lang="is-IS" noProof="0" dirty="0" smtClean="0"/>
              <a:t>Notendaviðmótið er þannig að notandinn sendir boð gegnum tæki með hreyfingu. Tækið  skynjar boðin og sendir endurgjöf til baka sem notandinn skynjar sem hreyfingu í tækinu.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Content Placeholder 3" descr="SensAble_Desktop_Arm_01.jpg"/>
          <p:cNvPicPr>
            <a:picLocks noChangeAspect="1"/>
          </p:cNvPicPr>
          <p:nvPr/>
        </p:nvPicPr>
        <p:blipFill>
          <a:blip r:embed="rId3"/>
          <a:srcRect l="7143" r="5429" b="9930"/>
          <a:stretch>
            <a:fillRect/>
          </a:stretch>
        </p:blipFill>
        <p:spPr bwMode="auto">
          <a:xfrm>
            <a:off x="3516335" y="1357298"/>
            <a:ext cx="5413383" cy="4845067"/>
          </a:xfrm>
          <a:prstGeom prst="rect">
            <a:avLst/>
          </a:prstGeom>
          <a:noFill/>
          <a:ln w="9525">
            <a:noFill/>
            <a:miter lim="800000"/>
            <a:headEnd/>
            <a:tailEnd/>
          </a:ln>
        </p:spPr>
      </p:pic>
      <p:sp>
        <p:nvSpPr>
          <p:cNvPr id="19458" name="Title 1"/>
          <p:cNvSpPr>
            <a:spLocks noGrp="1"/>
          </p:cNvSpPr>
          <p:nvPr>
            <p:ph type="title"/>
          </p:nvPr>
        </p:nvSpPr>
        <p:spPr/>
        <p:txBody>
          <a:bodyPr/>
          <a:lstStyle/>
          <a:p>
            <a:r>
              <a:rPr lang="is-IS" noProof="0" dirty="0" err="1" smtClean="0"/>
              <a:t>Þreifistafurinn</a:t>
            </a:r>
            <a:r>
              <a:rPr lang="is-IS" noProof="0" dirty="0" smtClean="0"/>
              <a:t> – </a:t>
            </a:r>
            <a:r>
              <a:rPr lang="en-US" i="1" dirty="0" smtClean="0"/>
              <a:t>Phantom Desktop</a:t>
            </a:r>
          </a:p>
        </p:txBody>
      </p:sp>
      <p:sp>
        <p:nvSpPr>
          <p:cNvPr id="3" name="Content Placeholder 2"/>
          <p:cNvSpPr>
            <a:spLocks noGrp="1"/>
          </p:cNvSpPr>
          <p:nvPr>
            <p:ph idx="1"/>
          </p:nvPr>
        </p:nvSpPr>
        <p:spPr>
          <a:xfrm>
            <a:off x="457200" y="1428736"/>
            <a:ext cx="5114932" cy="4525963"/>
          </a:xfrm>
        </p:spPr>
        <p:txBody>
          <a:bodyPr>
            <a:noAutofit/>
          </a:bodyPr>
          <a:lstStyle/>
          <a:p>
            <a:pPr>
              <a:lnSpc>
                <a:spcPct val="80000"/>
              </a:lnSpc>
            </a:pPr>
            <a:endParaRPr lang="is-IS" sz="3600" noProof="0" dirty="0" smtClean="0"/>
          </a:p>
          <a:p>
            <a:pPr>
              <a:lnSpc>
                <a:spcPct val="80000"/>
              </a:lnSpc>
            </a:pPr>
            <a:r>
              <a:rPr lang="is-IS" sz="3600" dirty="0" smtClean="0"/>
              <a:t>Þróaður upp úr 1990 sem námsverkefni við MIT</a:t>
            </a:r>
          </a:p>
          <a:p>
            <a:pPr>
              <a:lnSpc>
                <a:spcPct val="80000"/>
              </a:lnSpc>
              <a:buNone/>
            </a:pPr>
            <a:endParaRPr lang="is-IS" sz="3600" dirty="0" smtClean="0"/>
          </a:p>
          <a:p>
            <a:pPr>
              <a:lnSpc>
                <a:spcPct val="80000"/>
              </a:lnSpc>
            </a:pPr>
            <a:r>
              <a:rPr lang="is-IS" sz="3600" noProof="0" dirty="0" smtClean="0"/>
              <a:t>Jaðartæki við tölvur</a:t>
            </a:r>
          </a:p>
          <a:p>
            <a:pPr>
              <a:lnSpc>
                <a:spcPct val="80000"/>
              </a:lnSpc>
            </a:pPr>
            <a:endParaRPr lang="is-IS" noProof="0" dirty="0" smtClean="0"/>
          </a:p>
          <a:p>
            <a:pPr>
              <a:lnSpc>
                <a:spcPct val="80000"/>
              </a:lnSpc>
            </a:pPr>
            <a:r>
              <a:rPr lang="is-IS" sz="3600" noProof="0" dirty="0" smtClean="0"/>
              <a:t>Framleiðandi: </a:t>
            </a:r>
            <a:r>
              <a:rPr lang="en-US" sz="3600" noProof="0" dirty="0" err="1" smtClean="0"/>
              <a:t>SensAble</a:t>
            </a:r>
            <a:r>
              <a:rPr lang="en-US" sz="3600" noProof="0" dirty="0" smtClean="0"/>
              <a:t> Technologies </a:t>
            </a:r>
            <a:r>
              <a:rPr lang="is-IS" sz="3600" noProof="0" dirty="0" smtClean="0"/>
              <a:t>í BNA</a:t>
            </a:r>
          </a:p>
          <a:p>
            <a:pPr>
              <a:lnSpc>
                <a:spcPct val="80000"/>
              </a:lnSpc>
            </a:pPr>
            <a:endParaRPr lang="is-IS" sz="3600" noProof="0" dirty="0" smtClean="0"/>
          </a:p>
          <a:p>
            <a:pPr>
              <a:lnSpc>
                <a:spcPct val="80000"/>
              </a:lnSpc>
            </a:pPr>
            <a:endParaRPr lang="en-US"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1325562"/>
          </a:xfrm>
        </p:spPr>
        <p:txBody>
          <a:bodyPr/>
          <a:lstStyle/>
          <a:p>
            <a:r>
              <a:rPr lang="is-IS" noProof="0" dirty="0" smtClean="0"/>
              <a:t>Dæmi um notkun </a:t>
            </a:r>
            <a:r>
              <a:rPr lang="is-IS" noProof="0" dirty="0" err="1" smtClean="0"/>
              <a:t>þreifistafs</a:t>
            </a:r>
            <a:r>
              <a:rPr lang="is-IS" noProof="0" dirty="0" smtClean="0"/>
              <a:t>:</a:t>
            </a:r>
            <a:br>
              <a:rPr lang="is-IS" noProof="0" dirty="0" smtClean="0"/>
            </a:br>
            <a:r>
              <a:rPr lang="is-IS" noProof="0" dirty="0" err="1" smtClean="0"/>
              <a:t>Þreifikýr</a:t>
            </a:r>
            <a:r>
              <a:rPr lang="is-IS" noProof="0" dirty="0" smtClean="0"/>
              <a:t> – </a:t>
            </a:r>
            <a:r>
              <a:rPr lang="is-IS" i="1" noProof="0" dirty="0" err="1" smtClean="0"/>
              <a:t>Haptic</a:t>
            </a:r>
            <a:r>
              <a:rPr lang="is-IS" i="1" noProof="0" dirty="0" smtClean="0"/>
              <a:t> </a:t>
            </a:r>
            <a:r>
              <a:rPr lang="is-IS" i="1" noProof="0" dirty="0" err="1" smtClean="0"/>
              <a:t>cow</a:t>
            </a:r>
            <a:endParaRPr lang="is-IS" i="1" noProof="0" dirty="0" smtClean="0"/>
          </a:p>
        </p:txBody>
      </p:sp>
      <p:sp>
        <p:nvSpPr>
          <p:cNvPr id="21507" name="Content Placeholder 2"/>
          <p:cNvSpPr>
            <a:spLocks noGrp="1"/>
          </p:cNvSpPr>
          <p:nvPr>
            <p:ph idx="1"/>
          </p:nvPr>
        </p:nvSpPr>
        <p:spPr>
          <a:xfrm>
            <a:off x="457200" y="1600200"/>
            <a:ext cx="4757742" cy="4525963"/>
          </a:xfrm>
        </p:spPr>
        <p:txBody>
          <a:bodyPr/>
          <a:lstStyle/>
          <a:p>
            <a:endParaRPr lang="is-IS" noProof="0" dirty="0" smtClean="0"/>
          </a:p>
          <a:p>
            <a:r>
              <a:rPr lang="is-IS" noProof="0" dirty="0" smtClean="0"/>
              <a:t>Notuð við þjálfun nemenda í dýralækningum</a:t>
            </a:r>
          </a:p>
          <a:p>
            <a:pPr>
              <a:lnSpc>
                <a:spcPct val="80000"/>
              </a:lnSpc>
            </a:pPr>
            <a:endParaRPr lang="is-IS" noProof="0" dirty="0" smtClean="0"/>
          </a:p>
          <a:p>
            <a:pPr>
              <a:lnSpc>
                <a:spcPct val="80000"/>
              </a:lnSpc>
            </a:pPr>
            <a:r>
              <a:rPr lang="is-IS" noProof="0" dirty="0" smtClean="0"/>
              <a:t>Líkan af afturenda nautgrips </a:t>
            </a:r>
          </a:p>
          <a:p>
            <a:pPr>
              <a:lnSpc>
                <a:spcPct val="80000"/>
              </a:lnSpc>
            </a:pPr>
            <a:r>
              <a:rPr lang="is-IS" noProof="0" dirty="0" err="1" smtClean="0"/>
              <a:t>Þreifistafur</a:t>
            </a:r>
          </a:p>
          <a:p>
            <a:pPr>
              <a:lnSpc>
                <a:spcPct val="80000"/>
              </a:lnSpc>
            </a:pPr>
            <a:r>
              <a:rPr lang="is-IS" noProof="0" dirty="0" smtClean="0"/>
              <a:t>Tölvubúnaður – skjámynd</a:t>
            </a:r>
          </a:p>
          <a:p>
            <a:endParaRPr lang="en-US" dirty="0" smtClean="0"/>
          </a:p>
        </p:txBody>
      </p:sp>
      <p:pic>
        <p:nvPicPr>
          <p:cNvPr id="5" name="Picture 2"/>
          <p:cNvPicPr>
            <a:picLocks noChangeAspect="1" noChangeArrowheads="1"/>
          </p:cNvPicPr>
          <p:nvPr/>
        </p:nvPicPr>
        <p:blipFill>
          <a:blip r:embed="rId3"/>
          <a:stretch>
            <a:fillRect/>
          </a:stretch>
        </p:blipFill>
        <p:spPr bwMode="auto">
          <a:xfrm>
            <a:off x="4643439" y="2451773"/>
            <a:ext cx="3890972" cy="25939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6214</TotalTime>
  <Words>3118</Words>
  <Application>Microsoft Macintosh PowerPoint</Application>
  <PresentationFormat>On-screen Show (4:3)</PresentationFormat>
  <Paragraphs>476</Paragraphs>
  <Slides>31</Slides>
  <Notes>31</Notes>
  <HiddenSlides>0</HiddenSlides>
  <MMClips>2</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Stærðfræðistafur</vt:lpstr>
      <vt:lpstr>Verkefnið</vt:lpstr>
      <vt:lpstr>Framsetning kynningar </vt:lpstr>
      <vt:lpstr>Markmið verkefnisins</vt:lpstr>
      <vt:lpstr>Núverandi tækni Teygjuborð og upphleypt blöð</vt:lpstr>
      <vt:lpstr>Núverandi tækni Teygjuborð og upphleypt blöð   </vt:lpstr>
      <vt:lpstr>Snertitækni – Haptic tecnology</vt:lpstr>
      <vt:lpstr>Þreifistafurinn – Phantom Desktop</vt:lpstr>
      <vt:lpstr>Dæmi um notkun þreifistafs: Þreifikýr – Haptic cow</vt:lpstr>
      <vt:lpstr> </vt:lpstr>
      <vt:lpstr>Stærðfræðistafur</vt:lpstr>
      <vt:lpstr>Virkni stafsins</vt:lpstr>
      <vt:lpstr>Slide 13</vt:lpstr>
      <vt:lpstr>Hjálpartæki</vt:lpstr>
      <vt:lpstr>Hönnun stærðfræðistafsins</vt:lpstr>
      <vt:lpstr>Hugbúnaður</vt:lpstr>
      <vt:lpstr>Forritið – útreikningar</vt:lpstr>
      <vt:lpstr>Rannsóknarspurningar</vt:lpstr>
      <vt:lpstr>Tilraun</vt:lpstr>
      <vt:lpstr>Tilraun</vt:lpstr>
      <vt:lpstr>Myndir úr tilraun</vt:lpstr>
      <vt:lpstr>Gögn og úrvinnsla</vt:lpstr>
      <vt:lpstr>Úrvinnsla - tímar</vt:lpstr>
      <vt:lpstr>Úrvinnsla – Hlutfall réttra lausna eftir hjálpartækjum og föllum</vt:lpstr>
      <vt:lpstr>Úrvinnsla - svör við spurningum</vt:lpstr>
      <vt:lpstr>Niðurstöður  Svör við rannsóknarspurningum</vt:lpstr>
      <vt:lpstr>Niðurstöður  Svör við rannsóknarspurningum</vt:lpstr>
      <vt:lpstr>Niðurstöður  Svör við rannsóknarspurningum</vt:lpstr>
      <vt:lpstr>Samantekt </vt:lpstr>
      <vt:lpstr>Næstu skref</vt:lpstr>
      <vt:lpstr> </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Stærðfræðistafur</dc:title>
  <dc:creator>.. .</dc:creator>
  <cp:keywords/>
  <cp:lastModifiedBy>.</cp:lastModifiedBy>
  <cp:revision>473</cp:revision>
  <cp:lastPrinted>2008-10-05T17:27:24Z</cp:lastPrinted>
  <dcterms:created xsi:type="dcterms:W3CDTF">2008-10-05T17:18:13Z</dcterms:created>
  <dcterms:modified xsi:type="dcterms:W3CDTF">2008-09-09T13:46:11Z</dcterms:modified>
</cp:coreProperties>
</file>